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3" r:id="rId17"/>
    <p:sldId id="275" r:id="rId18"/>
    <p:sldId id="277" r:id="rId19"/>
    <p:sldId id="279" r:id="rId20"/>
    <p:sldId id="281" r:id="rId21"/>
    <p:sldId id="283" r:id="rId22"/>
    <p:sldId id="284" r:id="rId23"/>
  </p:sldIdLst>
  <p:sldSz cx="12192000" cy="6858000"/>
  <p:notesSz cx="6858000" cy="9144000"/>
  <p:embeddedFontLst>
    <p:embeddedFont>
      <p:font typeface="Comic Sans MS" panose="030F0902030302020204" pitchFamily="66" charset="0"/>
      <p:regular r:id="rId25"/>
    </p:embeddedFont>
    <p:embeddedFont>
      <p:font typeface="EB Garamond" pitchFamily="2" charset="0"/>
      <p:regular r:id="rId26"/>
      <p:bold r:id="rId27"/>
      <p:italic r:id="rId28"/>
      <p:boldItalic r:id="rId29"/>
    </p:embeddedFont>
    <p:embeddedFont>
      <p:font typeface="EB Garamond Medium" panose="020F0502020204030204" pitchFamily="34" charset="0"/>
      <p:regular r:id="rId30"/>
      <p:bold r:id="rId31"/>
      <p:italic r:id="rId32"/>
      <p:boldItalic r:id="rId33"/>
    </p:embeddedFont>
    <p:embeddedFont>
      <p:font typeface="EB Garamond SemiBold"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Medium" panose="020F0502020204030204" pitchFamily="34" charset="0"/>
      <p:regular r:id="rId42"/>
      <p:bold r:id="rId43"/>
      <p:italic r:id="rId44"/>
      <p:boldItalic r:id="rId45"/>
    </p:embeddedFont>
    <p:embeddedFont>
      <p:font typeface="Roboto Thin" panose="020F03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0GHxyIHdIIDE1WWCmY4s2yyvv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CFD809-384F-4AA0-97CC-3E5FF6184C98}">
  <a:tblStyle styleId="{FFCFD809-384F-4AA0-97CC-3E5FF6184C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06c01dda1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306c01dda16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Clue4:</a:t>
            </a:r>
            <a:endParaRPr/>
          </a:p>
          <a:p>
            <a:pPr marL="0" lvl="0" indent="0" algn="l" rtl="0">
              <a:lnSpc>
                <a:spcPct val="100000"/>
              </a:lnSpc>
              <a:spcBef>
                <a:spcPts val="0"/>
              </a:spcBef>
              <a:spcAft>
                <a:spcPts val="0"/>
              </a:spcAft>
              <a:buClr>
                <a:schemeClr val="dk1"/>
              </a:buClr>
              <a:buSzPts val="1200"/>
              <a:buFont typeface="Arial"/>
              <a:buNone/>
            </a:pPr>
            <a:r>
              <a:rPr lang="en-GB"/>
              <a:t>The flag for this one was hidden on the website.</a:t>
            </a:r>
            <a:endParaRPr/>
          </a:p>
          <a:p>
            <a:pPr marL="0" lvl="0" indent="0" algn="l" rtl="0">
              <a:lnSpc>
                <a:spcPct val="100000"/>
              </a:lnSpc>
              <a:spcBef>
                <a:spcPts val="0"/>
              </a:spcBef>
              <a:spcAft>
                <a:spcPts val="0"/>
              </a:spcAft>
              <a:buClr>
                <a:schemeClr val="dk1"/>
              </a:buClr>
              <a:buSzPts val="1200"/>
              <a:buFont typeface="Arial"/>
              <a:buNone/>
            </a:pPr>
            <a:r>
              <a:rPr lang="en-GB"/>
              <a:t>There were 2 ways of finding this one, if you knew that the website was a GitHub generated site (or have ever checked the GitHub) then you could go through the recent commits to find what was changed and look at those.</a:t>
            </a:r>
            <a:endParaRPr/>
          </a:p>
          <a:p>
            <a:pPr marL="0" lvl="0" indent="0" algn="l" rtl="0">
              <a:lnSpc>
                <a:spcPct val="100000"/>
              </a:lnSpc>
              <a:spcBef>
                <a:spcPts val="0"/>
              </a:spcBef>
              <a:spcAft>
                <a:spcPts val="0"/>
              </a:spcAft>
              <a:buClr>
                <a:schemeClr val="dk1"/>
              </a:buClr>
              <a:buSzPts val="1200"/>
              <a:buFont typeface="Arial"/>
              <a:buNone/>
            </a:pPr>
            <a:r>
              <a:rPr lang="en-GB"/>
              <a:t>The other way would be knowing about websites and common pages that they all have, then using the hint to navigate to the robots.txt page of the site and looking at the flag hidden there.</a:t>
            </a:r>
            <a:endParaRPr/>
          </a:p>
          <a:p>
            <a:pPr marL="171450" lvl="0" indent="-95250" algn="l" rtl="0">
              <a:lnSpc>
                <a:spcPct val="100000"/>
              </a:lnSpc>
              <a:spcBef>
                <a:spcPts val="0"/>
              </a:spcBef>
              <a:spcAft>
                <a:spcPts val="0"/>
              </a:spcAft>
              <a:buClr>
                <a:schemeClr val="dk1"/>
              </a:buClr>
              <a:buSzPts val="1200"/>
              <a:buFont typeface="Arial"/>
              <a:buNone/>
            </a:pPr>
            <a:endParaRPr sz="1100">
              <a:latin typeface="Arial"/>
              <a:ea typeface="Arial"/>
              <a:cs typeface="Arial"/>
              <a:sym typeface="Arial"/>
            </a:endParaRPr>
          </a:p>
        </p:txBody>
      </p:sp>
      <p:sp>
        <p:nvSpPr>
          <p:cNvPr id="352" name="Google Shape;352;g306c01dda16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06c01dda16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306c01dda16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Clue5:</a:t>
            </a:r>
            <a:endParaRPr/>
          </a:p>
          <a:p>
            <a:pPr marL="76200" lvl="0" indent="0" algn="l" rtl="0">
              <a:lnSpc>
                <a:spcPct val="100000"/>
              </a:lnSpc>
              <a:spcBef>
                <a:spcPts val="0"/>
              </a:spcBef>
              <a:spcAft>
                <a:spcPts val="0"/>
              </a:spcAft>
              <a:buClr>
                <a:schemeClr val="dk1"/>
              </a:buClr>
              <a:buSzPts val="1200"/>
              <a:buFont typeface="Arial"/>
              <a:buNone/>
            </a:pPr>
            <a:r>
              <a:rPr lang="en-GB" sz="1100">
                <a:latin typeface="Arial"/>
                <a:ea typeface="Arial"/>
                <a:cs typeface="Arial"/>
                <a:sym typeface="Arial"/>
              </a:rPr>
              <a:t>Morse code </a:t>
            </a:r>
            <a:endParaRPr sz="1100">
              <a:latin typeface="Arial"/>
              <a:ea typeface="Arial"/>
              <a:cs typeface="Arial"/>
              <a:sym typeface="Arial"/>
            </a:endParaRPr>
          </a:p>
          <a:p>
            <a:pPr marL="76200" lvl="0" indent="0" algn="l" rtl="0">
              <a:lnSpc>
                <a:spcPct val="100000"/>
              </a:lnSpc>
              <a:spcBef>
                <a:spcPts val="0"/>
              </a:spcBef>
              <a:spcAft>
                <a:spcPts val="0"/>
              </a:spcAft>
              <a:buClr>
                <a:schemeClr val="dk1"/>
              </a:buClr>
              <a:buSzPts val="1200"/>
              <a:buFont typeface="Arial"/>
              <a:buNone/>
            </a:pPr>
            <a:r>
              <a:rPr lang="en-GB" sz="1100">
                <a:latin typeface="Arial"/>
                <a:ea typeface="Arial"/>
                <a:cs typeface="Arial"/>
                <a:sym typeface="Arial"/>
              </a:rPr>
              <a:t>For this one it was just working out that it was morse code and then looking at a sheet specifying the alphabet to the morse code shown</a:t>
            </a:r>
            <a:endParaRPr sz="1100">
              <a:latin typeface="Arial"/>
              <a:ea typeface="Arial"/>
              <a:cs typeface="Arial"/>
              <a:sym typeface="Arial"/>
            </a:endParaRPr>
          </a:p>
        </p:txBody>
      </p:sp>
      <p:sp>
        <p:nvSpPr>
          <p:cNvPr id="361" name="Google Shape;361;g306c01dda16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06c01dda1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306c01dda16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Advanced:</a:t>
            </a:r>
            <a:endParaRPr/>
          </a:p>
          <a:p>
            <a:pPr marL="0" lvl="0" indent="0" algn="l" rtl="0">
              <a:lnSpc>
                <a:spcPct val="100000"/>
              </a:lnSpc>
              <a:spcBef>
                <a:spcPts val="0"/>
              </a:spcBef>
              <a:spcAft>
                <a:spcPts val="0"/>
              </a:spcAft>
              <a:buClr>
                <a:schemeClr val="dk1"/>
              </a:buClr>
              <a:buSzPts val="1200"/>
              <a:buFont typeface="Arial"/>
              <a:buNone/>
            </a:pPr>
            <a:r>
              <a:rPr lang="en-GB" sz="1100">
                <a:solidFill>
                  <a:srgbClr val="940D2D"/>
                </a:solidFill>
                <a:latin typeface="Arial"/>
                <a:ea typeface="Arial"/>
                <a:cs typeface="Arial"/>
                <a:sym typeface="Arial"/>
              </a:rPr>
              <a:t>Crypt0</a:t>
            </a:r>
            <a:endParaRPr/>
          </a:p>
        </p:txBody>
      </p:sp>
      <p:sp>
        <p:nvSpPr>
          <p:cNvPr id="369" name="Google Shape;369;g306c01dda16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07574da36c_17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07574da36c_17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Most modern passwords are not stored in plaintext (so long as they are not for Facebook), instead they are hashes. </a:t>
            </a:r>
            <a:endParaRPr/>
          </a:p>
          <a:p>
            <a:pPr marL="0" lvl="0" indent="0" algn="l" rtl="0">
              <a:lnSpc>
                <a:spcPct val="100000"/>
              </a:lnSpc>
              <a:spcBef>
                <a:spcPts val="0"/>
              </a:spcBef>
              <a:spcAft>
                <a:spcPts val="0"/>
              </a:spcAft>
              <a:buClr>
                <a:schemeClr val="dk1"/>
              </a:buClr>
              <a:buSzPts val="1200"/>
              <a:buFont typeface="Arial"/>
              <a:buNone/>
            </a:pPr>
            <a:r>
              <a:rPr lang="en-GB"/>
              <a:t>Hashing a password is a one way process that takes an input and converts it to a fixed length output.</a:t>
            </a:r>
            <a:endParaRPr/>
          </a:p>
          <a:p>
            <a:pPr marL="0" lvl="0" indent="0" algn="l" rtl="0">
              <a:lnSpc>
                <a:spcPct val="100000"/>
              </a:lnSpc>
              <a:spcBef>
                <a:spcPts val="0"/>
              </a:spcBef>
              <a:spcAft>
                <a:spcPts val="0"/>
              </a:spcAft>
              <a:buClr>
                <a:schemeClr val="dk1"/>
              </a:buClr>
              <a:buSzPts val="1200"/>
              <a:buFont typeface="Arial"/>
              <a:buNone/>
            </a:pPr>
            <a:r>
              <a:rPr lang="en-GB"/>
              <a:t>This process is not directly reversible but instead if the exact same value is provided to the algorithm used to create the hash then the same output would be generated.</a:t>
            </a:r>
            <a:endParaRPr/>
          </a:p>
          <a:p>
            <a:pPr marL="0" lvl="0" indent="0" algn="l" rtl="0">
              <a:lnSpc>
                <a:spcPct val="100000"/>
              </a:lnSpc>
              <a:spcBef>
                <a:spcPts val="0"/>
              </a:spcBef>
              <a:spcAft>
                <a:spcPts val="0"/>
              </a:spcAft>
              <a:buClr>
                <a:schemeClr val="dk1"/>
              </a:buClr>
              <a:buSzPts val="1200"/>
              <a:buFont typeface="Arial"/>
              <a:buNone/>
            </a:pPr>
            <a:r>
              <a:rPr lang="en-GB"/>
              <a:t>This allows for things like brute force attacks where you just generate many different hashes changing the input value slightly each time in the hopes you generate the one you are after.</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News article: https://www.bleepingcomputer.com/news/legal/ireland-fines-meta-91-million-for-storing-passwords-in-plaintext/</a:t>
            </a:r>
            <a:endParaRPr/>
          </a:p>
        </p:txBody>
      </p:sp>
      <p:sp>
        <p:nvSpPr>
          <p:cNvPr id="394" name="Google Shape;394;g307574da36c_17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6c01dda16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306c01dda16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To help when it comes to working out what hash you need to generate there is a handy tool called Name-That-Hash</a:t>
            </a:r>
            <a:endParaRPr/>
          </a:p>
          <a:p>
            <a:pPr marL="0" lvl="0" indent="0" algn="l" rtl="0">
              <a:lnSpc>
                <a:spcPct val="100000"/>
              </a:lnSpc>
              <a:spcBef>
                <a:spcPts val="0"/>
              </a:spcBef>
              <a:spcAft>
                <a:spcPts val="0"/>
              </a:spcAft>
              <a:buClr>
                <a:schemeClr val="dk1"/>
              </a:buClr>
              <a:buSzPts val="1200"/>
              <a:buFont typeface="Arial"/>
              <a:buNone/>
            </a:pPr>
            <a:r>
              <a:rPr lang="en-GB"/>
              <a:t>This is a command line tool that comes with Kali linux where you can specify a hash and it will tell you the most likely hashing algorithm that was used to generate it.</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414" name="Google Shape;414;g306c01dda16_0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07574da36c_17_1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07574da36c_17_1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Using the information provided by Name-That-Hash (and possibly some Googling) we can use tools like JohnTheRipper and HashCat to attempt to workout the original value of the hash by comparing the hashed password with other hashes generated by the tool..</a:t>
            </a:r>
            <a:endParaRPr/>
          </a:p>
          <a:p>
            <a:pPr marL="0" lvl="0" indent="0" algn="l" rtl="0">
              <a:lnSpc>
                <a:spcPct val="100000"/>
              </a:lnSpc>
              <a:spcBef>
                <a:spcPts val="0"/>
              </a:spcBef>
              <a:spcAft>
                <a:spcPts val="0"/>
              </a:spcAft>
              <a:buClr>
                <a:schemeClr val="dk1"/>
              </a:buClr>
              <a:buSzPts val="1200"/>
              <a:buFont typeface="Arial"/>
              <a:buNone/>
            </a:pPr>
            <a:r>
              <a:rPr lang="en-GB"/>
              <a:t>There are a few different methods to password cracking:</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Brute Force: attempt passwords one after another e.g. a, aa, aaa, aaaa, aaaaa etc etc</a:t>
            </a:r>
            <a:endParaRPr/>
          </a:p>
          <a:p>
            <a:pPr marL="0" lvl="0" indent="0" algn="l" rtl="0">
              <a:lnSpc>
                <a:spcPct val="100000"/>
              </a:lnSpc>
              <a:spcBef>
                <a:spcPts val="0"/>
              </a:spcBef>
              <a:spcAft>
                <a:spcPts val="0"/>
              </a:spcAft>
              <a:buClr>
                <a:schemeClr val="dk1"/>
              </a:buClr>
              <a:buSzPts val="1200"/>
              <a:buFont typeface="Arial"/>
              <a:buNone/>
            </a:pPr>
            <a:r>
              <a:rPr lang="en-GB"/>
              <a:t>Wordlist: Provide a list of words to be hashed and then compared against the password, if they match then you have a result</a:t>
            </a:r>
            <a:endParaRPr/>
          </a:p>
          <a:p>
            <a:pPr marL="0" lvl="0" indent="0" algn="l" rtl="0">
              <a:lnSpc>
                <a:spcPct val="100000"/>
              </a:lnSpc>
              <a:spcBef>
                <a:spcPts val="0"/>
              </a:spcBef>
              <a:spcAft>
                <a:spcPts val="0"/>
              </a:spcAft>
              <a:buClr>
                <a:schemeClr val="dk1"/>
              </a:buClr>
              <a:buSzPts val="1200"/>
              <a:buFont typeface="Arial"/>
              <a:buNone/>
            </a:pPr>
            <a:r>
              <a:rPr lang="en-GB"/>
              <a:t>Rainbow table: Similar to a wordlist, in simple terms a rainbow table is a database of hashes with the corresponding word that produced the hash. To get the password, simply enter the hash and if it has already been “cracked” before then you will get a result.</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431" name="Google Shape;431;g307574da36c_17_1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07574da36c_17_1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307574da36c_17_1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Using the information provided by Name-That-Hash (and possibly some Googling) we can use tools like JohnTheRipper and HashCat to attempt to workout the original value of the hash by comparing the hashed password with other hashes generated by the tool..</a:t>
            </a:r>
            <a:endParaRPr/>
          </a:p>
          <a:p>
            <a:pPr marL="0" lvl="0" indent="0" algn="l" rtl="0">
              <a:lnSpc>
                <a:spcPct val="100000"/>
              </a:lnSpc>
              <a:spcBef>
                <a:spcPts val="0"/>
              </a:spcBef>
              <a:spcAft>
                <a:spcPts val="0"/>
              </a:spcAft>
              <a:buClr>
                <a:schemeClr val="dk1"/>
              </a:buClr>
              <a:buSzPts val="1200"/>
              <a:buFont typeface="Arial"/>
              <a:buNone/>
            </a:pPr>
            <a:r>
              <a:rPr lang="en-GB"/>
              <a:t>There are a few different methods to password cracking:</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Brute Force: attempt passwords one after another e.g. a, aa, aaa, aaaa, aaaaa etc etc</a:t>
            </a:r>
            <a:endParaRPr/>
          </a:p>
          <a:p>
            <a:pPr marL="0" lvl="0" indent="0" algn="l" rtl="0">
              <a:lnSpc>
                <a:spcPct val="100000"/>
              </a:lnSpc>
              <a:spcBef>
                <a:spcPts val="0"/>
              </a:spcBef>
              <a:spcAft>
                <a:spcPts val="0"/>
              </a:spcAft>
              <a:buClr>
                <a:schemeClr val="dk1"/>
              </a:buClr>
              <a:buSzPts val="1200"/>
              <a:buFont typeface="Arial"/>
              <a:buNone/>
            </a:pPr>
            <a:r>
              <a:rPr lang="en-GB"/>
              <a:t>Wordlist: Provide a list of words to be hashed and then compared against the password, if they match then you have a result</a:t>
            </a:r>
            <a:endParaRPr/>
          </a:p>
          <a:p>
            <a:pPr marL="0" lvl="0" indent="0" algn="l" rtl="0">
              <a:lnSpc>
                <a:spcPct val="100000"/>
              </a:lnSpc>
              <a:spcBef>
                <a:spcPts val="0"/>
              </a:spcBef>
              <a:spcAft>
                <a:spcPts val="0"/>
              </a:spcAft>
              <a:buClr>
                <a:schemeClr val="dk1"/>
              </a:buClr>
              <a:buSzPts val="1200"/>
              <a:buFont typeface="Arial"/>
              <a:buNone/>
            </a:pPr>
            <a:r>
              <a:rPr lang="en-GB"/>
              <a:t>Rainbow table: Similar to a wordlist, in simple terms a rainbow table is a database of hashes with the corresponding word that produced the hash. To get the password, simply enter the hash and if it has already been “cracked” before then you will get a result.</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449" name="Google Shape;449;g307574da36c_17_1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07574da36c_17_1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g307574da36c_17_13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Wordlists are incredible things, documents filled with different values to help solved problems.</a:t>
            </a:r>
            <a:endParaRPr/>
          </a:p>
          <a:p>
            <a:pPr marL="0" lvl="0" indent="0" algn="l" rtl="0">
              <a:lnSpc>
                <a:spcPct val="100000"/>
              </a:lnSpc>
              <a:spcBef>
                <a:spcPts val="0"/>
              </a:spcBef>
              <a:spcAft>
                <a:spcPts val="0"/>
              </a:spcAft>
              <a:buClr>
                <a:schemeClr val="dk1"/>
              </a:buClr>
              <a:buSzPts val="1200"/>
              <a:buFont typeface="Arial"/>
              <a:buNone/>
            </a:pPr>
            <a:r>
              <a:rPr lang="en-GB"/>
              <a:t>One of the most common wordlists that is used is rockyou.txt, it is a file filled with common passwords that came from a data breach.</a:t>
            </a:r>
            <a:endParaRPr/>
          </a:p>
          <a:p>
            <a:pPr marL="0" lvl="0" indent="0" algn="l" rtl="0">
              <a:lnSpc>
                <a:spcPct val="100000"/>
              </a:lnSpc>
              <a:spcBef>
                <a:spcPts val="0"/>
              </a:spcBef>
              <a:spcAft>
                <a:spcPts val="0"/>
              </a:spcAft>
              <a:buClr>
                <a:schemeClr val="dk1"/>
              </a:buClr>
              <a:buSzPts val="1200"/>
              <a:buFont typeface="Arial"/>
              <a:buNone/>
            </a:pPr>
            <a:r>
              <a:rPr lang="en-GB"/>
              <a:t>For all of the examples that we are giving you today the rockyou.txt wordlist can be used.</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Wordlists are not only used for cracking passwords though, they can also be used in web exploitation for directory discovery (fuzzing). </a:t>
            </a:r>
            <a:endParaRPr/>
          </a:p>
          <a:p>
            <a:pPr marL="0" lvl="0" indent="0" algn="l" rtl="0">
              <a:lnSpc>
                <a:spcPct val="100000"/>
              </a:lnSpc>
              <a:spcBef>
                <a:spcPts val="0"/>
              </a:spcBef>
              <a:spcAft>
                <a:spcPts val="0"/>
              </a:spcAft>
              <a:buClr>
                <a:schemeClr val="dk1"/>
              </a:buClr>
              <a:buSzPts val="1200"/>
              <a:buFont typeface="Arial"/>
              <a:buNone/>
            </a:pPr>
            <a:r>
              <a:rPr lang="en-GB"/>
              <a:t>A nice complete list of different wordlists is seclists, it comes pre-downloaded on Kali (can also be got with apt now) but can also just be downloaded from the SecLists GitHub page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Rockyou can be found /usr/share/seclists/Passwords/Leaked-Databases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GitHub: https://github.com/danielmiessler/SecLists</a:t>
            </a:r>
            <a:endParaRPr/>
          </a:p>
        </p:txBody>
      </p:sp>
      <p:sp>
        <p:nvSpPr>
          <p:cNvPr id="468" name="Google Shape;468;g307574da36c_17_13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07574da36c_17_9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307574da36c_17_9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Can anyone see the issue with this?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Answer: people with the same password will have the same hash meaning if say 1000 people have the same hash in a database they likely have a common password making stealing large amounts of accounts very quick for an attacker.</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This is where adding something like a salt (maybe even a pepper) comes into play.</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486" name="Google Shape;486;g307574da36c_17_9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07574da36c_17_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307574da36c_17_6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Adding a salt to a password is a way of increasing the security provided by hashing the value,</a:t>
            </a:r>
            <a:endParaRPr/>
          </a:p>
          <a:p>
            <a:pPr marL="0" lvl="0" indent="0" algn="l" rtl="0">
              <a:lnSpc>
                <a:spcPct val="100000"/>
              </a:lnSpc>
              <a:spcBef>
                <a:spcPts val="0"/>
              </a:spcBef>
              <a:spcAft>
                <a:spcPts val="0"/>
              </a:spcAft>
              <a:buClr>
                <a:schemeClr val="dk1"/>
              </a:buClr>
              <a:buSzPts val="1200"/>
              <a:buFont typeface="Arial"/>
              <a:buNone/>
            </a:pPr>
            <a:r>
              <a:rPr lang="en-GB"/>
              <a:t>Not only does having a randomly generated salt make the generated hash unique </a:t>
            </a:r>
            <a:endParaRPr/>
          </a:p>
          <a:p>
            <a:pPr marL="0" lvl="0" indent="0" algn="l" rtl="0">
              <a:lnSpc>
                <a:spcPct val="100000"/>
              </a:lnSpc>
              <a:spcBef>
                <a:spcPts val="0"/>
              </a:spcBef>
              <a:spcAft>
                <a:spcPts val="0"/>
              </a:spcAft>
              <a:buClr>
                <a:schemeClr val="dk1"/>
              </a:buClr>
              <a:buSzPts val="1200"/>
              <a:buFont typeface="Arial"/>
              <a:buNone/>
            </a:pPr>
            <a:r>
              <a:rPr lang="en-GB"/>
              <a:t>Rather than just hashing the password another randomly generated value is added to the password (in the example above Hacker is added) and then it is hashed</a:t>
            </a:r>
            <a:endParaRPr/>
          </a:p>
          <a:p>
            <a:pPr marL="0" lvl="0" indent="0" algn="l" rtl="0">
              <a:lnSpc>
                <a:spcPct val="100000"/>
              </a:lnSpc>
              <a:spcBef>
                <a:spcPts val="0"/>
              </a:spcBef>
              <a:spcAft>
                <a:spcPts val="0"/>
              </a:spcAft>
              <a:buClr>
                <a:schemeClr val="dk1"/>
              </a:buClr>
              <a:buSzPts val="1200"/>
              <a:buFont typeface="Arial"/>
              <a:buNone/>
            </a:pPr>
            <a:r>
              <a:rPr lang="en-GB"/>
              <a:t>Now in order for the hash to be ‘cracked’ the salt also needs to be known by the attacker, plus it removes the issue of obvious password duplication.</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 salt that is generated will need to be stored as in order to get the same result the same salt will need to be applied to the string (the salt will also need to be applied in the same position as it was in the original string too.</a:t>
            </a:r>
            <a:endParaRPr/>
          </a:p>
        </p:txBody>
      </p:sp>
      <p:sp>
        <p:nvSpPr>
          <p:cNvPr id="549" name="Google Shape;549;g307574da36c_17_6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07574da36c_17_27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307574da36c_17_27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74" name="Google Shape;174;g307574da36c_17_27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07574da36c_17_1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g307574da36c_17_1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As you can see though if the salt is known then the tools man like Hashcat and John can workout what the original phrase is.</a:t>
            </a:r>
            <a:endParaRPr/>
          </a:p>
        </p:txBody>
      </p:sp>
      <p:sp>
        <p:nvSpPr>
          <p:cNvPr id="581" name="Google Shape;581;g307574da36c_17_13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07574da36c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07574da36c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Your turn,</a:t>
            </a:r>
            <a:endParaRPr/>
          </a:p>
          <a:p>
            <a:pPr marL="0" lvl="0" indent="0" algn="l" rtl="0">
              <a:lnSpc>
                <a:spcPct val="100000"/>
              </a:lnSpc>
              <a:spcBef>
                <a:spcPts val="0"/>
              </a:spcBef>
              <a:spcAft>
                <a:spcPts val="0"/>
              </a:spcAft>
              <a:buClr>
                <a:schemeClr val="dk1"/>
              </a:buClr>
              <a:buSzPts val="1200"/>
              <a:buFont typeface="Arial"/>
              <a:buNone/>
            </a:pPr>
            <a:r>
              <a:rPr lang="en-GB"/>
              <a:t>We have created a TryHackMe room that you can use to solve some hashes that we have created, we have covered everything that you will need to know about to solve these hashes in this session. If you have any questions then please ask.</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For those who do not have a TryHackMe account I would strongly recommend getting one, we are going to make use of the Platform to develop rooms like this so that it is quick and easy to check answers. Currently though there is a PDF on the GitHub that contains all the same questions that the TryHackMe page does.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https://tryhackme.com/jr/hashingnamethathash</a:t>
            </a:r>
            <a:endParaRPr/>
          </a:p>
        </p:txBody>
      </p:sp>
      <p:sp>
        <p:nvSpPr>
          <p:cNvPr id="591" name="Google Shape;591;g307574da36c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06c01dda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306c01dda1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p:txBody>
      </p:sp>
      <p:sp>
        <p:nvSpPr>
          <p:cNvPr id="221" name="Google Shape;221;g306c01dda1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07eef334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307eef334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Gradcracker is a jobs platform for getting STEM placements and graduate schemes.</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We have a society hub on gradcracker where members can follow the hub and get notified when businesses also follow the hub. If a business follows us it means they have an interest with the society and your association with us means that you will definitely have something to talk about with those businesses at the interview stage. It’s definitely worth it!</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263" name="Google Shape;263;g307eef334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74" name="Google Shape;2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06c01dda1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06c01dda1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Over the freshers fair we had a mini treasure hunt with a series of challenges. These challenges are now available on the GitHub for those of you who wish to do it. </a:t>
            </a:r>
            <a:endParaRPr/>
          </a:p>
          <a:p>
            <a:pPr marL="171450" lvl="0" indent="-95250" algn="l" rtl="0">
              <a:lnSpc>
                <a:spcPct val="100000"/>
              </a:lnSpc>
              <a:spcBef>
                <a:spcPts val="0"/>
              </a:spcBef>
              <a:spcAft>
                <a:spcPts val="0"/>
              </a:spcAft>
              <a:buClr>
                <a:schemeClr val="dk1"/>
              </a:buClr>
              <a:buSzPts val="1200"/>
              <a:buFont typeface="Arial"/>
              <a:buNone/>
            </a:pPr>
            <a:r>
              <a:rPr lang="en-GB"/>
              <a:t>If you have not already we are going to give 5 minutes to have a look over the different challenges and possibly solve a few before we go through how to get the answers.</a:t>
            </a:r>
            <a:endParaRPr/>
          </a:p>
        </p:txBody>
      </p:sp>
      <p:sp>
        <p:nvSpPr>
          <p:cNvPr id="320" name="Google Shape;320;g306c01dda1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06c01dda16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306c01dda16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Clue1:</a:t>
            </a:r>
            <a:endParaRPr/>
          </a:p>
          <a:p>
            <a:pPr marL="171450" lvl="0" indent="-95250" algn="l" rtl="0">
              <a:lnSpc>
                <a:spcPct val="100000"/>
              </a:lnSpc>
              <a:spcBef>
                <a:spcPts val="0"/>
              </a:spcBef>
              <a:spcAft>
                <a:spcPts val="0"/>
              </a:spcAft>
              <a:buClr>
                <a:schemeClr val="dk1"/>
              </a:buClr>
              <a:buSzPts val="1200"/>
              <a:buFont typeface="Arial"/>
              <a:buNone/>
            </a:pPr>
            <a:r>
              <a:rPr lang="en-GB"/>
              <a:t>This is just binary, if you want to do this manually then convert the binary into decimal </a:t>
            </a:r>
            <a:endParaRPr/>
          </a:p>
          <a:p>
            <a:pPr marL="171450" lvl="0" indent="-95250" algn="l" rtl="0">
              <a:lnSpc>
                <a:spcPct val="100000"/>
              </a:lnSpc>
              <a:spcBef>
                <a:spcPts val="0"/>
              </a:spcBef>
              <a:spcAft>
                <a:spcPts val="0"/>
              </a:spcAft>
              <a:buClr>
                <a:schemeClr val="dk1"/>
              </a:buClr>
              <a:buSzPts val="1200"/>
              <a:buFont typeface="Arial"/>
              <a:buNone/>
            </a:pPr>
            <a:r>
              <a:rPr lang="en-GB"/>
              <a:t>128|64|32|16|8|4|2|1</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Easier way to do this is to use a tool that converts binary to ASCII, personally use the CyberChef tool</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sz="1100">
                <a:latin typeface="Arial"/>
                <a:ea typeface="Arial"/>
                <a:cs typeface="Arial"/>
                <a:sym typeface="Arial"/>
              </a:rPr>
              <a:t>01010100 01101000 01100101 01000110 01101100 01100001 01100111 01001001 01110011 01111011 01000111 01111101</a:t>
            </a:r>
            <a:endParaRPr/>
          </a:p>
        </p:txBody>
      </p:sp>
      <p:sp>
        <p:nvSpPr>
          <p:cNvPr id="328" name="Google Shape;328;g306c01dda16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06c01dda16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306c01dda16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Clue2:</a:t>
            </a:r>
            <a:endParaRPr/>
          </a:p>
          <a:p>
            <a:pPr marL="171450" lvl="0" indent="-95250" algn="l" rtl="0">
              <a:lnSpc>
                <a:spcPct val="100000"/>
              </a:lnSpc>
              <a:spcBef>
                <a:spcPts val="0"/>
              </a:spcBef>
              <a:spcAft>
                <a:spcPts val="0"/>
              </a:spcAft>
              <a:buClr>
                <a:schemeClr val="dk1"/>
              </a:buClr>
              <a:buSzPts val="1200"/>
              <a:buFont typeface="Arial"/>
              <a:buNone/>
            </a:pPr>
            <a:r>
              <a:rPr lang="en-GB"/>
              <a:t>BpmNtioQa{P}</a:t>
            </a:r>
            <a:endParaRPr/>
          </a:p>
          <a:p>
            <a:pPr marL="171450" lvl="0" indent="-95250" algn="l" rtl="0">
              <a:lnSpc>
                <a:spcPct val="100000"/>
              </a:lnSpc>
              <a:spcBef>
                <a:spcPts val="0"/>
              </a:spcBef>
              <a:spcAft>
                <a:spcPts val="0"/>
              </a:spcAft>
              <a:buClr>
                <a:schemeClr val="dk1"/>
              </a:buClr>
              <a:buSzPts val="1200"/>
              <a:buFont typeface="Arial"/>
              <a:buNone/>
            </a:pPr>
            <a:r>
              <a:rPr lang="en-GB"/>
              <a:t>Caesar Cipher </a:t>
            </a:r>
            <a:endParaRPr/>
          </a:p>
          <a:p>
            <a:pPr marL="171450" lvl="0" indent="-95250" algn="l" rtl="0">
              <a:lnSpc>
                <a:spcPct val="100000"/>
              </a:lnSpc>
              <a:spcBef>
                <a:spcPts val="0"/>
              </a:spcBef>
              <a:spcAft>
                <a:spcPts val="0"/>
              </a:spcAft>
              <a:buClr>
                <a:schemeClr val="dk1"/>
              </a:buClr>
              <a:buSzPts val="1200"/>
              <a:buFont typeface="Arial"/>
              <a:buNone/>
            </a:pPr>
            <a:r>
              <a:rPr lang="en-GB"/>
              <a:t>There is an offset of 8</a:t>
            </a:r>
            <a:endParaRPr/>
          </a:p>
          <a:p>
            <a:pPr marL="171450" lvl="0" indent="-95250" algn="l" rtl="0">
              <a:lnSpc>
                <a:spcPct val="100000"/>
              </a:lnSpc>
              <a:spcBef>
                <a:spcPts val="0"/>
              </a:spcBef>
              <a:spcAft>
                <a:spcPts val="0"/>
              </a:spcAft>
              <a:buClr>
                <a:schemeClr val="dk1"/>
              </a:buClr>
              <a:buSzPts val="1200"/>
              <a:buFont typeface="Arial"/>
              <a:buNone/>
            </a:pPr>
            <a:r>
              <a:rPr lang="en-GB"/>
              <a:t>Using an online tool or script to cycle through the possible offsets until you see one that makes sense, if you have cracked another flag before this you will know what you should be looking for.</a:t>
            </a:r>
            <a:endParaRPr/>
          </a:p>
          <a:p>
            <a:pPr marL="171450" lvl="0" indent="-95250" algn="l" rtl="0">
              <a:lnSpc>
                <a:spcPct val="100000"/>
              </a:lnSpc>
              <a:spcBef>
                <a:spcPts val="0"/>
              </a:spcBef>
              <a:spcAft>
                <a:spcPts val="0"/>
              </a:spcAft>
              <a:buClr>
                <a:schemeClr val="dk1"/>
              </a:buClr>
              <a:buSzPts val="1200"/>
              <a:buFont typeface="Arial"/>
              <a:buNone/>
            </a:pPr>
            <a:r>
              <a:rPr lang="en-GB"/>
              <a:t>In a longer caesar cipher looking for common characters that are likely to be repeated within the sentence is an easy way of working out the offset.</a:t>
            </a:r>
            <a:endParaRPr/>
          </a:p>
        </p:txBody>
      </p:sp>
      <p:sp>
        <p:nvSpPr>
          <p:cNvPr id="336" name="Google Shape;336;g306c01dda16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06c01dda16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306c01dda16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Clue3:</a:t>
            </a:r>
            <a:endParaRPr/>
          </a:p>
          <a:p>
            <a:pPr marL="171450" lvl="0" indent="-95250" algn="l" rtl="0">
              <a:lnSpc>
                <a:spcPct val="100000"/>
              </a:lnSpc>
              <a:spcBef>
                <a:spcPts val="0"/>
              </a:spcBef>
              <a:spcAft>
                <a:spcPts val="0"/>
              </a:spcAft>
              <a:buClr>
                <a:schemeClr val="dk1"/>
              </a:buClr>
              <a:buSzPts val="1200"/>
              <a:buFont typeface="Arial"/>
              <a:buNone/>
            </a:pPr>
            <a:r>
              <a:rPr lang="en-GB" sz="1100">
                <a:latin typeface="Arial"/>
                <a:ea typeface="Arial"/>
                <a:cs typeface="Arial"/>
                <a:sym typeface="Arial"/>
              </a:rPr>
              <a:t>TgvuhaIieNm}elsFAAbrF{se</a:t>
            </a:r>
            <a:endParaRPr sz="1100">
              <a:latin typeface="Arial"/>
              <a:ea typeface="Arial"/>
              <a:cs typeface="Arial"/>
              <a:sym typeface="Arial"/>
            </a:endParaRPr>
          </a:p>
          <a:p>
            <a:pPr marL="171450" lvl="0" indent="-95250" algn="l" rtl="0">
              <a:lnSpc>
                <a:spcPct val="100000"/>
              </a:lnSpc>
              <a:spcBef>
                <a:spcPts val="0"/>
              </a:spcBef>
              <a:spcAft>
                <a:spcPts val="0"/>
              </a:spcAft>
              <a:buClr>
                <a:schemeClr val="dk1"/>
              </a:buClr>
              <a:buSzPts val="1200"/>
              <a:buFont typeface="Arial"/>
              <a:buNone/>
            </a:pPr>
            <a:endParaRPr sz="1100">
              <a:latin typeface="Arial"/>
              <a:ea typeface="Arial"/>
              <a:cs typeface="Arial"/>
              <a:sym typeface="Arial"/>
            </a:endParaRPr>
          </a:p>
        </p:txBody>
      </p:sp>
      <p:sp>
        <p:nvSpPr>
          <p:cNvPr id="344" name="Google Shape;344;g306c01dda16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gradcracker.com/student-societies/4338/dmuhackers-societ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g306c01dda16_0_53"/>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55" name="Google Shape;355;g306c01dda16_0_53"/>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56" name="Google Shape;356;g306c01dda16_0_53"/>
          <p:cNvPicPr preferRelativeResize="0"/>
          <p:nvPr/>
        </p:nvPicPr>
        <p:blipFill rotWithShape="1">
          <a:blip r:embed="rId4">
            <a:alphaModFix/>
          </a:blip>
          <a:srcRect/>
          <a:stretch/>
        </p:blipFill>
        <p:spPr>
          <a:xfrm>
            <a:off x="815175" y="1254550"/>
            <a:ext cx="6020606" cy="5298649"/>
          </a:xfrm>
          <a:prstGeom prst="rect">
            <a:avLst/>
          </a:prstGeom>
          <a:noFill/>
          <a:ln>
            <a:noFill/>
          </a:ln>
        </p:spPr>
      </p:pic>
      <p:pic>
        <p:nvPicPr>
          <p:cNvPr id="357" name="Google Shape;357;g306c01dda16_0_53"/>
          <p:cNvPicPr preferRelativeResize="0"/>
          <p:nvPr/>
        </p:nvPicPr>
        <p:blipFill rotWithShape="1">
          <a:blip r:embed="rId5">
            <a:alphaModFix/>
          </a:blip>
          <a:srcRect/>
          <a:stretch/>
        </p:blipFill>
        <p:spPr>
          <a:xfrm>
            <a:off x="7023056" y="1731225"/>
            <a:ext cx="3697748" cy="43453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g306c01dda16_0_6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64" name="Google Shape;364;g306c01dda16_0_62"/>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65" name="Google Shape;365;g306c01dda16_0_62"/>
          <p:cNvPicPr preferRelativeResize="0"/>
          <p:nvPr/>
        </p:nvPicPr>
        <p:blipFill rotWithShape="1">
          <a:blip r:embed="rId4">
            <a:alphaModFix/>
          </a:blip>
          <a:srcRect/>
          <a:stretch/>
        </p:blipFill>
        <p:spPr>
          <a:xfrm>
            <a:off x="3069125" y="1254550"/>
            <a:ext cx="6053742" cy="52986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306c01dda16_0_7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72" name="Google Shape;372;g306c01dda16_0_7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73" name="Google Shape;373;g306c01dda16_0_70"/>
          <p:cNvPicPr preferRelativeResize="0"/>
          <p:nvPr/>
        </p:nvPicPr>
        <p:blipFill rotWithShape="1">
          <a:blip r:embed="rId4">
            <a:alphaModFix/>
          </a:blip>
          <a:srcRect/>
          <a:stretch/>
        </p:blipFill>
        <p:spPr>
          <a:xfrm>
            <a:off x="3033745" y="1254550"/>
            <a:ext cx="6124500" cy="52774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g307574da36c_17_21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97" name="Google Shape;397;g307574da36c_17_21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1" i="0" u="none" strike="noStrike" cap="none">
                <a:solidFill>
                  <a:srgbClr val="FFFFFF"/>
                </a:solidFill>
                <a:latin typeface="Comic Sans MS"/>
                <a:ea typeface="Comic Sans MS"/>
                <a:cs typeface="Comic Sans MS"/>
                <a:sym typeface="Comic Sans MS"/>
              </a:rPr>
              <a:t>Hashing</a:t>
            </a:r>
            <a:endParaRPr sz="4800" b="1" i="0" u="none" strike="noStrike" cap="none">
              <a:solidFill>
                <a:srgbClr val="FFFFFF"/>
              </a:solidFill>
              <a:latin typeface="Comic Sans MS"/>
              <a:ea typeface="Comic Sans MS"/>
              <a:cs typeface="Comic Sans MS"/>
              <a:sym typeface="Comic Sans MS"/>
            </a:endParaRPr>
          </a:p>
        </p:txBody>
      </p:sp>
      <p:sp>
        <p:nvSpPr>
          <p:cNvPr id="398" name="Google Shape;398;g307574da36c_17_215"/>
          <p:cNvSpPr txBox="1"/>
          <p:nvPr/>
        </p:nvSpPr>
        <p:spPr>
          <a:xfrm>
            <a:off x="776950" y="2098100"/>
            <a:ext cx="2672100" cy="2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99" name="Google Shape;399;g307574da36c_17_215"/>
          <p:cNvSpPr txBox="1"/>
          <p:nvPr/>
        </p:nvSpPr>
        <p:spPr>
          <a:xfrm>
            <a:off x="1161050" y="1417925"/>
            <a:ext cx="211800" cy="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00" name="Google Shape;400;g307574da36c_17_215"/>
          <p:cNvSpPr txBox="1"/>
          <p:nvPr/>
        </p:nvSpPr>
        <p:spPr>
          <a:xfrm>
            <a:off x="1161050" y="1142450"/>
            <a:ext cx="3355200" cy="41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Calibri"/>
              <a:ea typeface="Calibri"/>
              <a:cs typeface="Calibri"/>
              <a:sym typeface="Calibri"/>
            </a:endParaRPr>
          </a:p>
        </p:txBody>
      </p:sp>
      <p:sp>
        <p:nvSpPr>
          <p:cNvPr id="401" name="Google Shape;401;g307574da36c_17_215"/>
          <p:cNvSpPr txBox="1"/>
          <p:nvPr/>
        </p:nvSpPr>
        <p:spPr>
          <a:xfrm>
            <a:off x="7022500" y="1613200"/>
            <a:ext cx="4621200" cy="141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Calibri"/>
              <a:ea typeface="Calibri"/>
              <a:cs typeface="Calibri"/>
              <a:sym typeface="Calibri"/>
            </a:endParaRPr>
          </a:p>
        </p:txBody>
      </p:sp>
      <p:grpSp>
        <p:nvGrpSpPr>
          <p:cNvPr id="402" name="Google Shape;402;g307574da36c_17_215"/>
          <p:cNvGrpSpPr/>
          <p:nvPr/>
        </p:nvGrpSpPr>
        <p:grpSpPr>
          <a:xfrm>
            <a:off x="7509568" y="1586327"/>
            <a:ext cx="4407490" cy="4643951"/>
            <a:chOff x="5632317" y="1189775"/>
            <a:chExt cx="3305700" cy="3483050"/>
          </a:xfrm>
        </p:grpSpPr>
        <p:sp>
          <p:nvSpPr>
            <p:cNvPr id="403" name="Google Shape;403;g307574da36c_17_215"/>
            <p:cNvSpPr/>
            <p:nvPr/>
          </p:nvSpPr>
          <p:spPr>
            <a:xfrm>
              <a:off x="5632317" y="1189775"/>
              <a:ext cx="3305700" cy="669000"/>
            </a:xfrm>
            <a:prstGeom prst="chevron">
              <a:avLst>
                <a:gd name="adj" fmla="val 50000"/>
              </a:avLst>
            </a:prstGeom>
            <a:solidFill>
              <a:srgbClr val="D8372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900">
                  <a:solidFill>
                    <a:srgbClr val="FFFFFF"/>
                  </a:solidFill>
                  <a:latin typeface="Roboto"/>
                  <a:ea typeface="Roboto"/>
                  <a:cs typeface="Roboto"/>
                  <a:sym typeface="Roboto"/>
                </a:rPr>
                <a:t>Output (Hash): </a:t>
              </a:r>
              <a:endParaRPr sz="1900">
                <a:solidFill>
                  <a:srgbClr val="FFFFFF"/>
                </a:solidFill>
                <a:latin typeface="Roboto"/>
                <a:ea typeface="Roboto"/>
                <a:cs typeface="Roboto"/>
                <a:sym typeface="Roboto"/>
              </a:endParaRPr>
            </a:p>
            <a:p>
              <a:pPr marL="0" lvl="0" indent="0" algn="ctr" rtl="0">
                <a:spcBef>
                  <a:spcPts val="0"/>
                </a:spcBef>
                <a:spcAft>
                  <a:spcPts val="0"/>
                </a:spcAft>
                <a:buClr>
                  <a:schemeClr val="dk1"/>
                </a:buClr>
                <a:buSzPts val="2800"/>
                <a:buFont typeface="Arial"/>
                <a:buNone/>
              </a:pPr>
              <a:r>
                <a:rPr lang="en-GB" sz="1300" b="1" i="1">
                  <a:solidFill>
                    <a:schemeClr val="lt1"/>
                  </a:solidFill>
                  <a:latin typeface="Calibri"/>
                  <a:ea typeface="Calibri"/>
                  <a:cs typeface="Calibri"/>
                  <a:sym typeface="Calibri"/>
                </a:rPr>
                <a:t>d41e98d1eafa6d6011d3a70f1a5b92f0</a:t>
              </a:r>
              <a:endParaRPr sz="400" b="1" i="1">
                <a:solidFill>
                  <a:srgbClr val="FFFFFF"/>
                </a:solidFill>
                <a:latin typeface="Roboto"/>
                <a:ea typeface="Roboto"/>
                <a:cs typeface="Roboto"/>
                <a:sym typeface="Roboto"/>
              </a:endParaRPr>
            </a:p>
          </p:txBody>
        </p:sp>
        <p:sp>
          <p:nvSpPr>
            <p:cNvPr id="404" name="Google Shape;404;g307574da36c_17_215"/>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1600">
                  <a:solidFill>
                    <a:srgbClr val="B7B7B7"/>
                  </a:solidFill>
                  <a:latin typeface="Roboto"/>
                  <a:ea typeface="Roboto"/>
                  <a:cs typeface="Roboto"/>
                  <a:sym typeface="Roboto"/>
                </a:rPr>
                <a:t>As we can see, after running:</a:t>
              </a:r>
              <a:endParaRPr sz="1600">
                <a:solidFill>
                  <a:srgbClr val="B7B7B7"/>
                </a:solidFill>
                <a:latin typeface="Roboto"/>
                <a:ea typeface="Roboto"/>
                <a:cs typeface="Roboto"/>
                <a:sym typeface="Roboto"/>
              </a:endParaRPr>
            </a:p>
            <a:p>
              <a:pPr marL="0" lvl="0" indent="0" algn="l" rtl="0">
                <a:lnSpc>
                  <a:spcPct val="115000"/>
                </a:lnSpc>
                <a:spcBef>
                  <a:spcPts val="0"/>
                </a:spcBef>
                <a:spcAft>
                  <a:spcPts val="0"/>
                </a:spcAft>
                <a:buNone/>
              </a:pPr>
              <a:endParaRPr sz="1600">
                <a:solidFill>
                  <a:srgbClr val="B7B7B7"/>
                </a:solidFill>
                <a:latin typeface="Roboto"/>
                <a:ea typeface="Roboto"/>
                <a:cs typeface="Roboto"/>
                <a:sym typeface="Roboto"/>
              </a:endParaRPr>
            </a:p>
            <a:p>
              <a:pPr marL="0" lvl="0" indent="0" algn="l" rtl="0">
                <a:lnSpc>
                  <a:spcPct val="115000"/>
                </a:lnSpc>
                <a:spcBef>
                  <a:spcPts val="0"/>
                </a:spcBef>
                <a:spcAft>
                  <a:spcPts val="0"/>
                </a:spcAft>
                <a:buNone/>
              </a:pPr>
              <a:r>
                <a:rPr lang="en-GB" sz="1200">
                  <a:solidFill>
                    <a:schemeClr val="lt1"/>
                  </a:solidFill>
                  <a:latin typeface="Calibri"/>
                  <a:ea typeface="Calibri"/>
                  <a:cs typeface="Calibri"/>
                  <a:sym typeface="Calibri"/>
                </a:rPr>
                <a:t>echo -n Passw0rd|md5sum</a:t>
              </a:r>
              <a:endParaRPr sz="1200">
                <a:solidFill>
                  <a:schemeClr val="lt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B7B7B7"/>
                </a:solidFill>
                <a:latin typeface="Roboto"/>
                <a:ea typeface="Roboto"/>
                <a:cs typeface="Roboto"/>
                <a:sym typeface="Roboto"/>
              </a:endParaRPr>
            </a:p>
            <a:p>
              <a:pPr marL="0" lvl="0" indent="0" algn="l" rtl="0">
                <a:lnSpc>
                  <a:spcPct val="115000"/>
                </a:lnSpc>
                <a:spcBef>
                  <a:spcPts val="0"/>
                </a:spcBef>
                <a:spcAft>
                  <a:spcPts val="0"/>
                </a:spcAft>
                <a:buNone/>
              </a:pPr>
              <a:r>
                <a:rPr lang="en-GB" sz="1600">
                  <a:solidFill>
                    <a:srgbClr val="B7B7B7"/>
                  </a:solidFill>
                  <a:latin typeface="Roboto"/>
                  <a:ea typeface="Roboto"/>
                  <a:cs typeface="Roboto"/>
                  <a:sym typeface="Roboto"/>
                </a:rPr>
                <a:t>We are given the output: </a:t>
              </a:r>
              <a:endParaRPr sz="1600">
                <a:solidFill>
                  <a:srgbClr val="B7B7B7"/>
                </a:solidFill>
                <a:latin typeface="Roboto"/>
                <a:ea typeface="Roboto"/>
                <a:cs typeface="Roboto"/>
                <a:sym typeface="Roboto"/>
              </a:endParaRPr>
            </a:p>
            <a:p>
              <a:pPr marL="0" lvl="0" indent="0" algn="l" rtl="0">
                <a:lnSpc>
                  <a:spcPct val="115000"/>
                </a:lnSpc>
                <a:spcBef>
                  <a:spcPts val="0"/>
                </a:spcBef>
                <a:spcAft>
                  <a:spcPts val="0"/>
                </a:spcAft>
                <a:buNone/>
              </a:pPr>
              <a:endParaRPr sz="1600">
                <a:solidFill>
                  <a:srgbClr val="B7B7B7"/>
                </a:solidFill>
                <a:latin typeface="Roboto"/>
                <a:ea typeface="Roboto"/>
                <a:cs typeface="Roboto"/>
                <a:sym typeface="Roboto"/>
              </a:endParaRPr>
            </a:p>
            <a:p>
              <a:pPr marL="0" lvl="0" indent="0" algn="l" rtl="0">
                <a:lnSpc>
                  <a:spcPct val="115000"/>
                </a:lnSpc>
                <a:spcBef>
                  <a:spcPts val="0"/>
                </a:spcBef>
                <a:spcAft>
                  <a:spcPts val="0"/>
                </a:spcAft>
                <a:buNone/>
              </a:pPr>
              <a:r>
                <a:rPr lang="en-GB" sz="1300" b="1" i="1">
                  <a:solidFill>
                    <a:schemeClr val="lt1"/>
                  </a:solidFill>
                  <a:latin typeface="Calibri"/>
                  <a:ea typeface="Calibri"/>
                  <a:cs typeface="Calibri"/>
                  <a:sym typeface="Calibri"/>
                </a:rPr>
                <a:t>D41e98d1eafa6d6011d3a70f1a5b92f0</a:t>
              </a:r>
              <a:br>
                <a:rPr lang="en-GB" sz="1300" b="1" i="1">
                  <a:solidFill>
                    <a:schemeClr val="lt1"/>
                  </a:solidFill>
                  <a:latin typeface="Calibri"/>
                  <a:ea typeface="Calibri"/>
                  <a:cs typeface="Calibri"/>
                  <a:sym typeface="Calibri"/>
                </a:rPr>
              </a:br>
              <a:br>
                <a:rPr lang="en-GB" sz="1300" b="1" i="1">
                  <a:solidFill>
                    <a:schemeClr val="lt1"/>
                  </a:solidFill>
                  <a:latin typeface="Calibri"/>
                  <a:ea typeface="Calibri"/>
                  <a:cs typeface="Calibri"/>
                  <a:sym typeface="Calibri"/>
                </a:rPr>
              </a:br>
              <a:r>
                <a:rPr lang="en-GB" sz="1600">
                  <a:solidFill>
                    <a:srgbClr val="B7B7B7"/>
                  </a:solidFill>
                  <a:latin typeface="Roboto Medium"/>
                  <a:ea typeface="Roboto Medium"/>
                  <a:cs typeface="Roboto Medium"/>
                  <a:sym typeface="Roboto Medium"/>
                </a:rPr>
                <a:t>This is our hash… </a:t>
              </a:r>
              <a:br>
                <a:rPr lang="en-GB" sz="1600">
                  <a:solidFill>
                    <a:srgbClr val="B7B7B7"/>
                  </a:solidFill>
                  <a:latin typeface="Roboto"/>
                  <a:ea typeface="Roboto"/>
                  <a:cs typeface="Roboto"/>
                  <a:sym typeface="Roboto"/>
                </a:rPr>
              </a:br>
              <a:br>
                <a:rPr lang="en-GB" sz="1600">
                  <a:solidFill>
                    <a:srgbClr val="B7B7B7"/>
                  </a:solidFill>
                  <a:latin typeface="Roboto"/>
                  <a:ea typeface="Roboto"/>
                  <a:cs typeface="Roboto"/>
                  <a:sym typeface="Roboto"/>
                </a:rPr>
              </a:br>
              <a:r>
                <a:rPr lang="en-GB" sz="1200">
                  <a:solidFill>
                    <a:srgbClr val="B7B7B7"/>
                  </a:solidFill>
                  <a:latin typeface="Roboto"/>
                  <a:ea typeface="Roboto"/>
                  <a:cs typeface="Roboto"/>
                  <a:sym typeface="Roboto"/>
                </a:rPr>
                <a:t> </a:t>
              </a:r>
              <a:endParaRPr sz="1200">
                <a:solidFill>
                  <a:srgbClr val="B7B7B7"/>
                </a:solidFill>
                <a:latin typeface="Roboto"/>
                <a:ea typeface="Roboto"/>
                <a:cs typeface="Roboto"/>
                <a:sym typeface="Roboto"/>
              </a:endParaRPr>
            </a:p>
          </p:txBody>
        </p:sp>
      </p:grpSp>
      <p:grpSp>
        <p:nvGrpSpPr>
          <p:cNvPr id="405" name="Google Shape;405;g307574da36c_17_215"/>
          <p:cNvGrpSpPr/>
          <p:nvPr/>
        </p:nvGrpSpPr>
        <p:grpSpPr>
          <a:xfrm>
            <a:off x="0" y="1586613"/>
            <a:ext cx="4729082" cy="4643665"/>
            <a:chOff x="0" y="1189989"/>
            <a:chExt cx="3546900" cy="3482836"/>
          </a:xfrm>
        </p:grpSpPr>
        <p:sp>
          <p:nvSpPr>
            <p:cNvPr id="406" name="Google Shape;406;g307574da36c_17_215"/>
            <p:cNvSpPr/>
            <p:nvPr/>
          </p:nvSpPr>
          <p:spPr>
            <a:xfrm>
              <a:off x="0" y="1189989"/>
              <a:ext cx="3546900" cy="669000"/>
            </a:xfrm>
            <a:prstGeom prst="homePlate">
              <a:avLst>
                <a:gd name="adj" fmla="val 50000"/>
              </a:avLst>
            </a:prstGeom>
            <a:solidFill>
              <a:srgbClr val="801F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900">
                  <a:solidFill>
                    <a:srgbClr val="FFFFFF"/>
                  </a:solidFill>
                  <a:latin typeface="Roboto"/>
                  <a:ea typeface="Roboto"/>
                  <a:cs typeface="Roboto"/>
                  <a:sym typeface="Roboto"/>
                </a:rPr>
                <a:t>Input (Plaintext): </a:t>
              </a:r>
              <a:br>
                <a:rPr lang="en-GB" sz="1900">
                  <a:solidFill>
                    <a:srgbClr val="FFFFFF"/>
                  </a:solidFill>
                  <a:latin typeface="Roboto"/>
                  <a:ea typeface="Roboto"/>
                  <a:cs typeface="Roboto"/>
                  <a:sym typeface="Roboto"/>
                </a:rPr>
              </a:br>
              <a:r>
                <a:rPr lang="en-GB" sz="1900" b="1" i="1">
                  <a:solidFill>
                    <a:srgbClr val="FFFFFF"/>
                  </a:solidFill>
                  <a:latin typeface="Roboto"/>
                  <a:ea typeface="Roboto"/>
                  <a:cs typeface="Roboto"/>
                  <a:sym typeface="Roboto"/>
                </a:rPr>
                <a:t>Passw0rd</a:t>
              </a:r>
              <a:endParaRPr sz="1900" b="1" i="1">
                <a:solidFill>
                  <a:srgbClr val="FFFFFF"/>
                </a:solidFill>
                <a:latin typeface="Roboto"/>
                <a:ea typeface="Roboto"/>
                <a:cs typeface="Roboto"/>
                <a:sym typeface="Roboto"/>
              </a:endParaRPr>
            </a:p>
          </p:txBody>
        </p:sp>
        <p:sp>
          <p:nvSpPr>
            <p:cNvPr id="407" name="Google Shape;407;g307574da36c_17_215"/>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1600">
                  <a:solidFill>
                    <a:srgbClr val="CCCCCC"/>
                  </a:solidFill>
                  <a:latin typeface="Roboto"/>
                  <a:ea typeface="Roboto"/>
                  <a:cs typeface="Roboto"/>
                  <a:sym typeface="Roboto"/>
                </a:rPr>
                <a:t>We need to turn this password into it’s hashed form to protect it. </a:t>
              </a:r>
              <a:br>
                <a:rPr lang="en-GB" sz="1600">
                  <a:solidFill>
                    <a:srgbClr val="CCCCCC"/>
                  </a:solidFill>
                  <a:latin typeface="Roboto"/>
                  <a:ea typeface="Roboto"/>
                  <a:cs typeface="Roboto"/>
                  <a:sym typeface="Roboto"/>
                </a:rPr>
              </a:br>
              <a:br>
                <a:rPr lang="en-GB" sz="1600">
                  <a:solidFill>
                    <a:srgbClr val="CCCCCC"/>
                  </a:solidFill>
                  <a:latin typeface="Roboto"/>
                  <a:ea typeface="Roboto"/>
                  <a:cs typeface="Roboto"/>
                  <a:sym typeface="Roboto"/>
                </a:rPr>
              </a:br>
              <a:r>
                <a:rPr lang="en-GB" sz="1600">
                  <a:solidFill>
                    <a:srgbClr val="CCCCCC"/>
                  </a:solidFill>
                  <a:latin typeface="Roboto"/>
                  <a:ea typeface="Roboto"/>
                  <a:cs typeface="Roboto"/>
                  <a:sym typeface="Roboto"/>
                </a:rPr>
                <a:t>We do this using a hashing function. </a:t>
              </a:r>
              <a:endParaRPr sz="1600">
                <a:solidFill>
                  <a:srgbClr val="CCCCCC"/>
                </a:solidFill>
                <a:latin typeface="Roboto"/>
                <a:ea typeface="Roboto"/>
                <a:cs typeface="Roboto"/>
                <a:sym typeface="Roboto"/>
              </a:endParaRPr>
            </a:p>
            <a:p>
              <a:pPr marL="0" lvl="0" indent="0" algn="l" rtl="0">
                <a:lnSpc>
                  <a:spcPct val="115000"/>
                </a:lnSpc>
                <a:spcBef>
                  <a:spcPts val="0"/>
                </a:spcBef>
                <a:spcAft>
                  <a:spcPts val="0"/>
                </a:spcAft>
                <a:buNone/>
              </a:pPr>
              <a:endParaRPr sz="1600">
                <a:solidFill>
                  <a:srgbClr val="CCCCCC"/>
                </a:solidFill>
                <a:latin typeface="Roboto"/>
                <a:ea typeface="Roboto"/>
                <a:cs typeface="Roboto"/>
                <a:sym typeface="Roboto"/>
              </a:endParaRPr>
            </a:p>
            <a:p>
              <a:pPr marL="0" lvl="0" indent="0" algn="l" rtl="0">
                <a:lnSpc>
                  <a:spcPct val="115000"/>
                </a:lnSpc>
                <a:spcBef>
                  <a:spcPts val="0"/>
                </a:spcBef>
                <a:spcAft>
                  <a:spcPts val="0"/>
                </a:spcAft>
                <a:buNone/>
              </a:pPr>
              <a:r>
                <a:rPr lang="en-GB" sz="1600">
                  <a:solidFill>
                    <a:srgbClr val="CCCCCC"/>
                  </a:solidFill>
                  <a:latin typeface="Roboto"/>
                  <a:ea typeface="Roboto"/>
                  <a:cs typeface="Roboto"/>
                  <a:sym typeface="Roboto"/>
                </a:rPr>
                <a:t>Let’s look at md5sum… </a:t>
              </a:r>
              <a:br>
                <a:rPr lang="en-GB" sz="1600">
                  <a:solidFill>
                    <a:srgbClr val="CCCCCC"/>
                  </a:solidFill>
                  <a:latin typeface="Roboto"/>
                  <a:ea typeface="Roboto"/>
                  <a:cs typeface="Roboto"/>
                  <a:sym typeface="Roboto"/>
                </a:rPr>
              </a:br>
              <a:br>
                <a:rPr lang="en-GB" sz="1600">
                  <a:solidFill>
                    <a:srgbClr val="CCCCCC"/>
                  </a:solidFill>
                  <a:latin typeface="Roboto"/>
                  <a:ea typeface="Roboto"/>
                  <a:cs typeface="Roboto"/>
                  <a:sym typeface="Roboto"/>
                </a:rPr>
              </a:br>
              <a:r>
                <a:rPr lang="en-GB" sz="1600">
                  <a:solidFill>
                    <a:srgbClr val="CCCCCC"/>
                  </a:solidFill>
                  <a:latin typeface="Roboto"/>
                  <a:ea typeface="Roboto"/>
                  <a:cs typeface="Roboto"/>
                  <a:sym typeface="Roboto"/>
                </a:rPr>
                <a:t>Password Input: </a:t>
              </a:r>
              <a:br>
                <a:rPr lang="en-GB" sz="1600">
                  <a:solidFill>
                    <a:srgbClr val="CCCCCC"/>
                  </a:solidFill>
                  <a:latin typeface="Roboto"/>
                  <a:ea typeface="Roboto"/>
                  <a:cs typeface="Roboto"/>
                  <a:sym typeface="Roboto"/>
                </a:rPr>
              </a:br>
              <a:br>
                <a:rPr lang="en-GB" sz="1600">
                  <a:solidFill>
                    <a:srgbClr val="CCCCCC"/>
                  </a:solidFill>
                  <a:latin typeface="Roboto"/>
                  <a:ea typeface="Roboto"/>
                  <a:cs typeface="Roboto"/>
                  <a:sym typeface="Roboto"/>
                </a:rPr>
              </a:br>
              <a:r>
                <a:rPr lang="en-GB" sz="1600">
                  <a:solidFill>
                    <a:srgbClr val="CCCCCC"/>
                  </a:solidFill>
                  <a:latin typeface="Roboto"/>
                  <a:ea typeface="Roboto"/>
                  <a:cs typeface="Roboto"/>
                  <a:sym typeface="Roboto"/>
                </a:rPr>
                <a:t>Passw0rd</a:t>
              </a:r>
              <a:endParaRPr sz="1600">
                <a:solidFill>
                  <a:srgbClr val="CCCCCC"/>
                </a:solidFill>
                <a:latin typeface="Roboto"/>
                <a:ea typeface="Roboto"/>
                <a:cs typeface="Roboto"/>
                <a:sym typeface="Roboto"/>
              </a:endParaRPr>
            </a:p>
          </p:txBody>
        </p:sp>
      </p:grpSp>
      <p:grpSp>
        <p:nvGrpSpPr>
          <p:cNvPr id="408" name="Google Shape;408;g307574da36c_17_215"/>
          <p:cNvGrpSpPr/>
          <p:nvPr/>
        </p:nvGrpSpPr>
        <p:grpSpPr>
          <a:xfrm>
            <a:off x="3925507" y="1586327"/>
            <a:ext cx="4407490" cy="4643951"/>
            <a:chOff x="2944204" y="1189775"/>
            <a:chExt cx="3305700" cy="3483050"/>
          </a:xfrm>
        </p:grpSpPr>
        <p:sp>
          <p:nvSpPr>
            <p:cNvPr id="409" name="Google Shape;409;g307574da36c_17_215"/>
            <p:cNvSpPr/>
            <p:nvPr/>
          </p:nvSpPr>
          <p:spPr>
            <a:xfrm>
              <a:off x="2944204" y="1189775"/>
              <a:ext cx="3305700" cy="669000"/>
            </a:xfrm>
            <a:prstGeom prst="chevron">
              <a:avLst>
                <a:gd name="adj" fmla="val 50000"/>
              </a:avLst>
            </a:prstGeom>
            <a:solidFill>
              <a:srgbClr val="B02B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900">
                  <a:solidFill>
                    <a:srgbClr val="FFFFFF"/>
                  </a:solidFill>
                  <a:latin typeface="Roboto"/>
                  <a:ea typeface="Roboto"/>
                  <a:cs typeface="Roboto"/>
                  <a:sym typeface="Roboto"/>
                </a:rPr>
                <a:t>Hashing Function: </a:t>
              </a:r>
              <a:endParaRPr sz="1900">
                <a:solidFill>
                  <a:srgbClr val="FFFFFF"/>
                </a:solidFill>
                <a:latin typeface="Roboto"/>
                <a:ea typeface="Roboto"/>
                <a:cs typeface="Roboto"/>
                <a:sym typeface="Roboto"/>
              </a:endParaRPr>
            </a:p>
            <a:p>
              <a:pPr marL="0" lvl="0" indent="0" algn="ctr" rtl="0">
                <a:spcBef>
                  <a:spcPts val="0"/>
                </a:spcBef>
                <a:spcAft>
                  <a:spcPts val="0"/>
                </a:spcAft>
                <a:buNone/>
              </a:pPr>
              <a:r>
                <a:rPr lang="en-GB" sz="1900" b="1" i="1">
                  <a:solidFill>
                    <a:srgbClr val="FFFFFF"/>
                  </a:solidFill>
                  <a:latin typeface="Roboto"/>
                  <a:ea typeface="Roboto"/>
                  <a:cs typeface="Roboto"/>
                  <a:sym typeface="Roboto"/>
                </a:rPr>
                <a:t>md5sum</a:t>
              </a:r>
              <a:endParaRPr sz="1900" b="1" i="1">
                <a:solidFill>
                  <a:srgbClr val="FFFFFF"/>
                </a:solidFill>
                <a:latin typeface="Roboto"/>
                <a:ea typeface="Roboto"/>
                <a:cs typeface="Roboto"/>
                <a:sym typeface="Roboto"/>
              </a:endParaRPr>
            </a:p>
          </p:txBody>
        </p:sp>
        <p:sp>
          <p:nvSpPr>
            <p:cNvPr id="410" name="Google Shape;410;g307574da36c_17_215"/>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1600" b="1">
                  <a:solidFill>
                    <a:srgbClr val="B7B7B7"/>
                  </a:solidFill>
                  <a:latin typeface="Roboto"/>
                  <a:ea typeface="Roboto"/>
                  <a:cs typeface="Roboto"/>
                  <a:sym typeface="Roboto"/>
                </a:rPr>
                <a:t>Md5sum</a:t>
              </a:r>
              <a:r>
                <a:rPr lang="en-GB" sz="1600">
                  <a:solidFill>
                    <a:srgbClr val="B7B7B7"/>
                  </a:solidFill>
                  <a:latin typeface="Roboto"/>
                  <a:ea typeface="Roboto"/>
                  <a:cs typeface="Roboto"/>
                  <a:sym typeface="Roboto"/>
                </a:rPr>
                <a:t> is one of many hashing functions available to us, it turns any input given to it into a </a:t>
              </a:r>
              <a:r>
                <a:rPr lang="en-GB" sz="1600" b="1" i="1" u="sng">
                  <a:solidFill>
                    <a:srgbClr val="B7B7B7"/>
                  </a:solidFill>
                  <a:latin typeface="Roboto"/>
                  <a:ea typeface="Roboto"/>
                  <a:cs typeface="Roboto"/>
                  <a:sym typeface="Roboto"/>
                </a:rPr>
                <a:t>fixed length</a:t>
              </a:r>
              <a:r>
                <a:rPr lang="en-GB" sz="1600">
                  <a:solidFill>
                    <a:srgbClr val="B7B7B7"/>
                  </a:solidFill>
                  <a:latin typeface="Roboto"/>
                  <a:ea typeface="Roboto"/>
                  <a:cs typeface="Roboto"/>
                  <a:sym typeface="Roboto"/>
                </a:rPr>
                <a:t>, </a:t>
              </a:r>
              <a:r>
                <a:rPr lang="en-GB" sz="1600" b="1" i="1" u="sng">
                  <a:solidFill>
                    <a:srgbClr val="B7B7B7"/>
                  </a:solidFill>
                  <a:latin typeface="Roboto"/>
                  <a:ea typeface="Roboto"/>
                  <a:cs typeface="Roboto"/>
                  <a:sym typeface="Roboto"/>
                </a:rPr>
                <a:t>alphanumeric + special characters</a:t>
              </a:r>
              <a:r>
                <a:rPr lang="en-GB" sz="1600">
                  <a:solidFill>
                    <a:srgbClr val="B7B7B7"/>
                  </a:solidFill>
                  <a:latin typeface="Roboto"/>
                  <a:ea typeface="Roboto"/>
                  <a:cs typeface="Roboto"/>
                  <a:sym typeface="Roboto"/>
                </a:rPr>
                <a:t> string. </a:t>
              </a:r>
              <a:br>
                <a:rPr lang="en-GB" sz="1600">
                  <a:solidFill>
                    <a:srgbClr val="B7B7B7"/>
                  </a:solidFill>
                  <a:latin typeface="Roboto"/>
                  <a:ea typeface="Roboto"/>
                  <a:cs typeface="Roboto"/>
                  <a:sym typeface="Roboto"/>
                </a:rPr>
              </a:br>
              <a:br>
                <a:rPr lang="en-GB" sz="1600">
                  <a:solidFill>
                    <a:srgbClr val="B7B7B7"/>
                  </a:solidFill>
                  <a:latin typeface="Roboto"/>
                  <a:ea typeface="Roboto"/>
                  <a:cs typeface="Roboto"/>
                  <a:sym typeface="Roboto"/>
                </a:rPr>
              </a:br>
              <a:r>
                <a:rPr lang="en-GB" sz="1600">
                  <a:solidFill>
                    <a:srgbClr val="B7B7B7"/>
                  </a:solidFill>
                  <a:latin typeface="Roboto"/>
                  <a:ea typeface="Roboto"/>
                  <a:cs typeface="Roboto"/>
                  <a:sym typeface="Roboto"/>
                </a:rPr>
                <a:t>This is </a:t>
              </a:r>
              <a:r>
                <a:rPr lang="en-GB" sz="1600" b="1">
                  <a:solidFill>
                    <a:srgbClr val="B7B7B7"/>
                  </a:solidFill>
                  <a:latin typeface="Roboto"/>
                  <a:ea typeface="Roboto"/>
                  <a:cs typeface="Roboto"/>
                  <a:sym typeface="Roboto"/>
                </a:rPr>
                <a:t>not a reversible process</a:t>
              </a:r>
              <a:r>
                <a:rPr lang="en-GB" sz="1600">
                  <a:solidFill>
                    <a:srgbClr val="B7B7B7"/>
                  </a:solidFill>
                  <a:latin typeface="Roboto"/>
                  <a:ea typeface="Roboto"/>
                  <a:cs typeface="Roboto"/>
                  <a:sym typeface="Roboto"/>
                </a:rPr>
                <a:t>… Or is it ? </a:t>
              </a:r>
              <a:br>
                <a:rPr lang="en-GB" sz="1600">
                  <a:solidFill>
                    <a:srgbClr val="B7B7B7"/>
                  </a:solidFill>
                  <a:latin typeface="Roboto"/>
                  <a:ea typeface="Roboto"/>
                  <a:cs typeface="Roboto"/>
                  <a:sym typeface="Roboto"/>
                </a:rPr>
              </a:br>
              <a:br>
                <a:rPr lang="en-GB" sz="1600">
                  <a:solidFill>
                    <a:srgbClr val="B7B7B7"/>
                  </a:solidFill>
                  <a:latin typeface="Roboto"/>
                  <a:ea typeface="Roboto"/>
                  <a:cs typeface="Roboto"/>
                  <a:sym typeface="Roboto"/>
                </a:rPr>
              </a:br>
              <a:r>
                <a:rPr lang="en-GB" sz="1600">
                  <a:solidFill>
                    <a:srgbClr val="B7B7B7"/>
                  </a:solidFill>
                  <a:latin typeface="Roboto"/>
                  <a:ea typeface="Roboto"/>
                  <a:cs typeface="Roboto"/>
                  <a:sym typeface="Roboto"/>
                </a:rPr>
                <a:t>That’s what we are here to work out… Can we reverse this process and get the original password :) </a:t>
              </a:r>
              <a:endParaRPr sz="1600">
                <a:solidFill>
                  <a:srgbClr val="B7B7B7"/>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g306c01dda16_0_86"/>
          <p:cNvPicPr preferRelativeResize="0"/>
          <p:nvPr/>
        </p:nvPicPr>
        <p:blipFill>
          <a:blip r:embed="rId3">
            <a:alphaModFix/>
          </a:blip>
          <a:stretch>
            <a:fillRect/>
          </a:stretch>
        </p:blipFill>
        <p:spPr>
          <a:xfrm>
            <a:off x="0" y="0"/>
            <a:ext cx="12192000" cy="6858027"/>
          </a:xfrm>
          <a:prstGeom prst="rect">
            <a:avLst/>
          </a:prstGeom>
          <a:noFill/>
          <a:ln>
            <a:noFill/>
          </a:ln>
        </p:spPr>
      </p:pic>
      <p:sp>
        <p:nvSpPr>
          <p:cNvPr id="417" name="Google Shape;417;g306c01dda16_0_86"/>
          <p:cNvSpPr txBox="1"/>
          <p:nvPr/>
        </p:nvSpPr>
        <p:spPr>
          <a:xfrm>
            <a:off x="192450" y="15170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highlight>
                  <a:srgbClr val="434343"/>
                </a:highlight>
                <a:latin typeface="Comic Sans MS"/>
                <a:ea typeface="Comic Sans MS"/>
                <a:cs typeface="Comic Sans MS"/>
                <a:sym typeface="Comic Sans MS"/>
              </a:rPr>
              <a:t>Name That Hash</a:t>
            </a:r>
            <a:endParaRPr sz="4800" b="0" i="0" u="none" strike="noStrike" cap="none">
              <a:solidFill>
                <a:srgbClr val="FFFFFF"/>
              </a:solidFill>
              <a:highlight>
                <a:srgbClr val="434343"/>
              </a:highlight>
              <a:latin typeface="Comic Sans MS"/>
              <a:ea typeface="Comic Sans MS"/>
              <a:cs typeface="Comic Sans MS"/>
              <a:sym typeface="Comic Sans MS"/>
            </a:endParaRPr>
          </a:p>
        </p:txBody>
      </p:sp>
      <p:pic>
        <p:nvPicPr>
          <p:cNvPr id="418" name="Google Shape;418;g306c01dda16_0_86"/>
          <p:cNvPicPr preferRelativeResize="0"/>
          <p:nvPr/>
        </p:nvPicPr>
        <p:blipFill>
          <a:blip r:embed="rId4">
            <a:alphaModFix/>
          </a:blip>
          <a:stretch>
            <a:fillRect/>
          </a:stretch>
        </p:blipFill>
        <p:spPr>
          <a:xfrm>
            <a:off x="253600" y="1881800"/>
            <a:ext cx="11684798" cy="309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g307574da36c_17_1407"/>
          <p:cNvPicPr preferRelativeResize="0"/>
          <p:nvPr/>
        </p:nvPicPr>
        <p:blipFill>
          <a:blip r:embed="rId3">
            <a:alphaModFix/>
          </a:blip>
          <a:stretch>
            <a:fillRect/>
          </a:stretch>
        </p:blipFill>
        <p:spPr>
          <a:xfrm>
            <a:off x="0" y="0"/>
            <a:ext cx="12192000" cy="6858027"/>
          </a:xfrm>
          <a:prstGeom prst="rect">
            <a:avLst/>
          </a:prstGeom>
          <a:noFill/>
          <a:ln>
            <a:noFill/>
          </a:ln>
        </p:spPr>
      </p:pic>
      <p:sp>
        <p:nvSpPr>
          <p:cNvPr id="434" name="Google Shape;434;g307574da36c_17_140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FFFFFF"/>
              </a:solidFill>
              <a:latin typeface="Comic Sans MS"/>
              <a:ea typeface="Comic Sans MS"/>
              <a:cs typeface="Comic Sans MS"/>
              <a:sym typeface="Comic Sans MS"/>
            </a:endParaRPr>
          </a:p>
        </p:txBody>
      </p:sp>
      <p:pic>
        <p:nvPicPr>
          <p:cNvPr id="435" name="Google Shape;435;g307574da36c_17_1407"/>
          <p:cNvPicPr preferRelativeResize="0"/>
          <p:nvPr/>
        </p:nvPicPr>
        <p:blipFill>
          <a:blip r:embed="rId4">
            <a:alphaModFix/>
          </a:blip>
          <a:stretch>
            <a:fillRect/>
          </a:stretch>
        </p:blipFill>
        <p:spPr>
          <a:xfrm>
            <a:off x="5485350" y="143350"/>
            <a:ext cx="1221300" cy="1221275"/>
          </a:xfrm>
          <a:prstGeom prst="rect">
            <a:avLst/>
          </a:prstGeom>
          <a:noFill/>
          <a:ln>
            <a:noFill/>
          </a:ln>
        </p:spPr>
      </p:pic>
      <p:pic>
        <p:nvPicPr>
          <p:cNvPr id="436" name="Google Shape;436;g307574da36c_17_1407"/>
          <p:cNvPicPr preferRelativeResize="0"/>
          <p:nvPr/>
        </p:nvPicPr>
        <p:blipFill>
          <a:blip r:embed="rId5">
            <a:alphaModFix/>
          </a:blip>
          <a:stretch>
            <a:fillRect/>
          </a:stretch>
        </p:blipFill>
        <p:spPr>
          <a:xfrm>
            <a:off x="1623220" y="2295990"/>
            <a:ext cx="8945550" cy="22660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g307574da36c_17_1396"/>
          <p:cNvPicPr preferRelativeResize="0"/>
          <p:nvPr/>
        </p:nvPicPr>
        <p:blipFill>
          <a:blip r:embed="rId3">
            <a:alphaModFix/>
          </a:blip>
          <a:stretch>
            <a:fillRect/>
          </a:stretch>
        </p:blipFill>
        <p:spPr>
          <a:xfrm>
            <a:off x="0" y="0"/>
            <a:ext cx="12192000" cy="6858027"/>
          </a:xfrm>
          <a:prstGeom prst="rect">
            <a:avLst/>
          </a:prstGeom>
          <a:noFill/>
          <a:ln>
            <a:noFill/>
          </a:ln>
        </p:spPr>
      </p:pic>
      <p:sp>
        <p:nvSpPr>
          <p:cNvPr id="452" name="Google Shape;452;g307574da36c_17_1396"/>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FFFFFF"/>
              </a:solidFill>
              <a:latin typeface="Comic Sans MS"/>
              <a:ea typeface="Comic Sans MS"/>
              <a:cs typeface="Comic Sans MS"/>
              <a:sym typeface="Comic Sans MS"/>
            </a:endParaRPr>
          </a:p>
        </p:txBody>
      </p:sp>
      <p:pic>
        <p:nvPicPr>
          <p:cNvPr id="453" name="Google Shape;453;g307574da36c_17_1396"/>
          <p:cNvPicPr preferRelativeResize="0"/>
          <p:nvPr/>
        </p:nvPicPr>
        <p:blipFill>
          <a:blip r:embed="rId4">
            <a:alphaModFix/>
          </a:blip>
          <a:stretch>
            <a:fillRect/>
          </a:stretch>
        </p:blipFill>
        <p:spPr>
          <a:xfrm>
            <a:off x="1527863" y="3103226"/>
            <a:ext cx="1250825" cy="651550"/>
          </a:xfrm>
          <a:prstGeom prst="rect">
            <a:avLst/>
          </a:prstGeom>
          <a:noFill/>
          <a:ln>
            <a:noFill/>
          </a:ln>
        </p:spPr>
      </p:pic>
      <p:pic>
        <p:nvPicPr>
          <p:cNvPr id="454" name="Google Shape;454;g307574da36c_17_1396"/>
          <p:cNvPicPr preferRelativeResize="0"/>
          <p:nvPr/>
        </p:nvPicPr>
        <p:blipFill>
          <a:blip r:embed="rId5">
            <a:alphaModFix/>
          </a:blip>
          <a:stretch>
            <a:fillRect/>
          </a:stretch>
        </p:blipFill>
        <p:spPr>
          <a:xfrm>
            <a:off x="2978463" y="294876"/>
            <a:ext cx="6235076" cy="6268276"/>
          </a:xfrm>
          <a:prstGeom prst="rect">
            <a:avLst/>
          </a:prstGeom>
          <a:noFill/>
          <a:ln>
            <a:noFill/>
          </a:ln>
        </p:spPr>
      </p:pic>
      <p:pic>
        <p:nvPicPr>
          <p:cNvPr id="455" name="Google Shape;455;g307574da36c_17_1396"/>
          <p:cNvPicPr preferRelativeResize="0"/>
          <p:nvPr/>
        </p:nvPicPr>
        <p:blipFill rotWithShape="1">
          <a:blip r:embed="rId6">
            <a:alphaModFix/>
          </a:blip>
          <a:srcRect/>
          <a:stretch/>
        </p:blipFill>
        <p:spPr>
          <a:xfrm>
            <a:off x="9551930" y="2746028"/>
            <a:ext cx="1171969" cy="13659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307574da36c_17_138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FFFFFF"/>
              </a:solidFill>
              <a:latin typeface="Comic Sans MS"/>
              <a:ea typeface="Comic Sans MS"/>
              <a:cs typeface="Comic Sans MS"/>
              <a:sym typeface="Comic Sans MS"/>
            </a:endParaRPr>
          </a:p>
        </p:txBody>
      </p:sp>
      <p:pic>
        <p:nvPicPr>
          <p:cNvPr id="471" name="Google Shape;471;g307574da36c_17_1385"/>
          <p:cNvPicPr preferRelativeResize="0"/>
          <p:nvPr/>
        </p:nvPicPr>
        <p:blipFill>
          <a:blip r:embed="rId3">
            <a:alphaModFix/>
          </a:blip>
          <a:stretch>
            <a:fillRect/>
          </a:stretch>
        </p:blipFill>
        <p:spPr>
          <a:xfrm>
            <a:off x="0" y="0"/>
            <a:ext cx="12192000" cy="6858027"/>
          </a:xfrm>
          <a:prstGeom prst="rect">
            <a:avLst/>
          </a:prstGeom>
          <a:noFill/>
          <a:ln>
            <a:noFill/>
          </a:ln>
        </p:spPr>
      </p:pic>
      <p:sp>
        <p:nvSpPr>
          <p:cNvPr id="472" name="Google Shape;472;g307574da36c_17_1385"/>
          <p:cNvSpPr txBox="1"/>
          <p:nvPr/>
        </p:nvSpPr>
        <p:spPr>
          <a:xfrm>
            <a:off x="-100225" y="4982725"/>
            <a:ext cx="5958900" cy="9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i="1" u="sng">
                <a:solidFill>
                  <a:schemeClr val="lt1"/>
                </a:solidFill>
                <a:latin typeface="EB Garamond"/>
                <a:ea typeface="EB Garamond"/>
                <a:cs typeface="EB Garamond"/>
                <a:sym typeface="EB Garamond"/>
              </a:rPr>
              <a:t>Rockyou.txt</a:t>
            </a:r>
            <a:r>
              <a:rPr lang="en-GB" sz="1800">
                <a:solidFill>
                  <a:schemeClr val="lt1"/>
                </a:solidFill>
                <a:latin typeface="EB Garamond SemiBold"/>
                <a:ea typeface="EB Garamond SemiBold"/>
                <a:cs typeface="EB Garamond SemiBold"/>
                <a:sym typeface="EB Garamond SemiBold"/>
              </a:rPr>
              <a:t> can be found at: </a:t>
            </a:r>
            <a:r>
              <a:rPr lang="en-GB" sz="1800">
                <a:solidFill>
                  <a:schemeClr val="accent1"/>
                </a:solidFill>
                <a:latin typeface="EB Garamond SemiBold"/>
                <a:ea typeface="EB Garamond SemiBold"/>
                <a:cs typeface="EB Garamond SemiBold"/>
                <a:sym typeface="EB Garamond SemiBold"/>
              </a:rPr>
              <a:t>/usr/share/wordlists/rockyou.txt</a:t>
            </a:r>
            <a:endParaRPr sz="1800">
              <a:solidFill>
                <a:schemeClr val="accent1"/>
              </a:solidFill>
              <a:latin typeface="EB Garamond SemiBold"/>
              <a:ea typeface="EB Garamond SemiBold"/>
              <a:cs typeface="EB Garamond SemiBold"/>
              <a:sym typeface="EB Garamond SemiBold"/>
            </a:endParaRPr>
          </a:p>
        </p:txBody>
      </p:sp>
      <p:pic>
        <p:nvPicPr>
          <p:cNvPr id="473" name="Google Shape;473;g307574da36c_17_1385"/>
          <p:cNvPicPr preferRelativeResize="0"/>
          <p:nvPr/>
        </p:nvPicPr>
        <p:blipFill>
          <a:blip r:embed="rId4">
            <a:alphaModFix/>
          </a:blip>
          <a:stretch>
            <a:fillRect/>
          </a:stretch>
        </p:blipFill>
        <p:spPr>
          <a:xfrm>
            <a:off x="2890926" y="1295512"/>
            <a:ext cx="6410150" cy="364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g307574da36c_17_90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489" name="Google Shape;489;g307574da36c_17_90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The problem with hashing</a:t>
            </a:r>
            <a:endParaRPr sz="4800" b="0" i="0" u="none" strike="noStrike" cap="none">
              <a:solidFill>
                <a:srgbClr val="FFFFFF"/>
              </a:solidFill>
              <a:latin typeface="Comic Sans MS"/>
              <a:ea typeface="Comic Sans MS"/>
              <a:cs typeface="Comic Sans MS"/>
              <a:sym typeface="Comic Sans MS"/>
            </a:endParaRPr>
          </a:p>
        </p:txBody>
      </p:sp>
      <p:sp>
        <p:nvSpPr>
          <p:cNvPr id="490" name="Google Shape;490;g307574da36c_17_904"/>
          <p:cNvSpPr txBox="1"/>
          <p:nvPr/>
        </p:nvSpPr>
        <p:spPr>
          <a:xfrm>
            <a:off x="1161050" y="1417925"/>
            <a:ext cx="211800" cy="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grpSp>
        <p:nvGrpSpPr>
          <p:cNvPr id="491" name="Google Shape;491;g307574da36c_17_904"/>
          <p:cNvGrpSpPr/>
          <p:nvPr/>
        </p:nvGrpSpPr>
        <p:grpSpPr>
          <a:xfrm>
            <a:off x="1439925" y="4554480"/>
            <a:ext cx="9311719" cy="964928"/>
            <a:chOff x="1593000" y="2322568"/>
            <a:chExt cx="5957975" cy="643500"/>
          </a:xfrm>
        </p:grpSpPr>
        <p:sp>
          <p:nvSpPr>
            <p:cNvPr id="492" name="Google Shape;492;g307574da36c_17_90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3" name="Google Shape;493;g307574da36c_17_904"/>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4" name="Google Shape;494;g307574da36c_17_904"/>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5" name="Google Shape;495;g307574da36c_17_90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GB" sz="2400">
                  <a:solidFill>
                    <a:schemeClr val="lt1"/>
                  </a:solidFill>
                  <a:latin typeface="EB Garamond Medium"/>
                  <a:ea typeface="EB Garamond Medium"/>
                  <a:cs typeface="EB Garamond Medium"/>
                  <a:sym typeface="EB Garamond Medium"/>
                </a:rPr>
                <a:t>User 4</a:t>
              </a:r>
              <a:endParaRPr sz="1300">
                <a:solidFill>
                  <a:srgbClr val="FFFFFF"/>
                </a:solidFill>
                <a:latin typeface="Roboto"/>
                <a:ea typeface="Roboto"/>
                <a:cs typeface="Roboto"/>
                <a:sym typeface="Roboto"/>
              </a:endParaRPr>
            </a:p>
          </p:txBody>
        </p:sp>
        <p:sp>
          <p:nvSpPr>
            <p:cNvPr id="496" name="Google Shape;496;g307574da36c_17_90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7" name="Google Shape;497;g307574da36c_17_90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3500">
                <a:solidFill>
                  <a:srgbClr val="FFFFFF"/>
                </a:solidFill>
                <a:latin typeface="Roboto Thin"/>
                <a:ea typeface="Roboto Thin"/>
                <a:cs typeface="Roboto Thin"/>
                <a:sym typeface="Roboto Thin"/>
              </a:endParaRPr>
            </a:p>
          </p:txBody>
        </p:sp>
        <p:sp>
          <p:nvSpPr>
            <p:cNvPr id="498" name="Google Shape;498;g307574da36c_17_90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a:p>
              <a:pPr marL="609600" lvl="0" indent="-412750" algn="l" rtl="0">
                <a:lnSpc>
                  <a:spcPct val="115000"/>
                </a:lnSpc>
                <a:spcBef>
                  <a:spcPts val="0"/>
                </a:spcBef>
                <a:spcAft>
                  <a:spcPts val="0"/>
                </a:spcAft>
                <a:buClr>
                  <a:srgbClr val="A7291E"/>
                </a:buClr>
                <a:buSzPts val="1700"/>
                <a:buFont typeface="EB Garamond"/>
                <a:buChar char="●"/>
              </a:pPr>
              <a:r>
                <a:rPr lang="en-GB" sz="1700" b="1">
                  <a:solidFill>
                    <a:srgbClr val="A7291E"/>
                  </a:solidFill>
                  <a:latin typeface="EB Garamond"/>
                  <a:ea typeface="EB Garamond"/>
                  <a:cs typeface="EB Garamond"/>
                  <a:sym typeface="EB Garamond"/>
                </a:rPr>
                <a:t>472775d990a0c73108a119194a20c39e</a:t>
              </a:r>
              <a:endParaRPr sz="1700" b="1">
                <a:solidFill>
                  <a:srgbClr val="A7291E"/>
                </a:solidFill>
                <a:latin typeface="EB Garamond"/>
                <a:ea typeface="EB Garamond"/>
                <a:cs typeface="EB Garamond"/>
                <a:sym typeface="EB Garamond"/>
              </a:endParaRPr>
            </a:p>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p:txBody>
        </p:sp>
      </p:grpSp>
      <p:grpSp>
        <p:nvGrpSpPr>
          <p:cNvPr id="499" name="Google Shape;499;g307574da36c_17_904"/>
          <p:cNvGrpSpPr/>
          <p:nvPr/>
        </p:nvGrpSpPr>
        <p:grpSpPr>
          <a:xfrm>
            <a:off x="1439925" y="3572515"/>
            <a:ext cx="9311719" cy="964928"/>
            <a:chOff x="1593000" y="2322568"/>
            <a:chExt cx="5957975" cy="643500"/>
          </a:xfrm>
        </p:grpSpPr>
        <p:sp>
          <p:nvSpPr>
            <p:cNvPr id="500" name="Google Shape;500;g307574da36c_17_90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1" name="Google Shape;501;g307574da36c_17_904"/>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2" name="Google Shape;502;g307574da36c_17_904"/>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3" name="Google Shape;503;g307574da36c_17_90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GB" sz="2400">
                  <a:solidFill>
                    <a:schemeClr val="lt1"/>
                  </a:solidFill>
                  <a:latin typeface="EB Garamond Medium"/>
                  <a:ea typeface="EB Garamond Medium"/>
                  <a:cs typeface="EB Garamond Medium"/>
                  <a:sym typeface="EB Garamond Medium"/>
                </a:rPr>
                <a:t>User 3</a:t>
              </a:r>
              <a:endParaRPr sz="1300">
                <a:solidFill>
                  <a:srgbClr val="FFFFFF"/>
                </a:solidFill>
                <a:latin typeface="Roboto"/>
                <a:ea typeface="Roboto"/>
                <a:cs typeface="Roboto"/>
                <a:sym typeface="Roboto"/>
              </a:endParaRPr>
            </a:p>
          </p:txBody>
        </p:sp>
        <p:sp>
          <p:nvSpPr>
            <p:cNvPr id="504" name="Google Shape;504;g307574da36c_17_90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5" name="Google Shape;505;g307574da36c_17_90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3500">
                <a:solidFill>
                  <a:srgbClr val="FFFFFF"/>
                </a:solidFill>
                <a:latin typeface="Roboto Thin"/>
                <a:ea typeface="Roboto Thin"/>
                <a:cs typeface="Roboto Thin"/>
                <a:sym typeface="Roboto Thin"/>
              </a:endParaRPr>
            </a:p>
          </p:txBody>
        </p:sp>
        <p:sp>
          <p:nvSpPr>
            <p:cNvPr id="506" name="Google Shape;506;g307574da36c_17_90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a:p>
              <a:pPr marL="609600" lvl="0" indent="-412750" algn="l" rtl="0">
                <a:spcBef>
                  <a:spcPts val="0"/>
                </a:spcBef>
                <a:spcAft>
                  <a:spcPts val="0"/>
                </a:spcAft>
                <a:buClr>
                  <a:srgbClr val="A7291E"/>
                </a:buClr>
                <a:buSzPts val="1700"/>
                <a:buFont typeface="EB Garamond"/>
                <a:buChar char="●"/>
              </a:pPr>
              <a:r>
                <a:rPr lang="en-GB" sz="1700" b="1">
                  <a:solidFill>
                    <a:srgbClr val="A7291E"/>
                  </a:solidFill>
                  <a:latin typeface="EB Garamond"/>
                  <a:ea typeface="EB Garamond"/>
                  <a:cs typeface="EB Garamond"/>
                  <a:sym typeface="EB Garamond"/>
                </a:rPr>
                <a:t>5f4dcc3b5aa765d61d8327deb882cf99</a:t>
              </a:r>
              <a:endParaRPr sz="1700" b="1">
                <a:solidFill>
                  <a:srgbClr val="A7291E"/>
                </a:solidFill>
                <a:latin typeface="EB Garamond"/>
                <a:ea typeface="EB Garamond"/>
                <a:cs typeface="EB Garamond"/>
                <a:sym typeface="EB Garamond"/>
              </a:endParaRPr>
            </a:p>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p:txBody>
        </p:sp>
      </p:grpSp>
      <p:grpSp>
        <p:nvGrpSpPr>
          <p:cNvPr id="507" name="Google Shape;507;g307574da36c_17_904"/>
          <p:cNvGrpSpPr/>
          <p:nvPr/>
        </p:nvGrpSpPr>
        <p:grpSpPr>
          <a:xfrm>
            <a:off x="1439925" y="2590510"/>
            <a:ext cx="9311719" cy="964928"/>
            <a:chOff x="1593000" y="2322568"/>
            <a:chExt cx="5957975" cy="643500"/>
          </a:xfrm>
        </p:grpSpPr>
        <p:sp>
          <p:nvSpPr>
            <p:cNvPr id="508" name="Google Shape;508;g307574da36c_17_90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9" name="Google Shape;509;g307574da36c_17_904"/>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0" name="Google Shape;510;g307574da36c_17_904"/>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1" name="Google Shape;511;g307574da36c_17_90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GB" sz="2400">
                  <a:solidFill>
                    <a:schemeClr val="lt1"/>
                  </a:solidFill>
                  <a:latin typeface="EB Garamond Medium"/>
                  <a:ea typeface="EB Garamond Medium"/>
                  <a:cs typeface="EB Garamond Medium"/>
                  <a:sym typeface="EB Garamond Medium"/>
                </a:rPr>
                <a:t>User 2</a:t>
              </a:r>
              <a:endParaRPr sz="1300">
                <a:solidFill>
                  <a:srgbClr val="FFFFFF"/>
                </a:solidFill>
                <a:latin typeface="Roboto"/>
                <a:ea typeface="Roboto"/>
                <a:cs typeface="Roboto"/>
                <a:sym typeface="Roboto"/>
              </a:endParaRPr>
            </a:p>
          </p:txBody>
        </p:sp>
        <p:sp>
          <p:nvSpPr>
            <p:cNvPr id="512" name="Google Shape;512;g307574da36c_17_90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3" name="Google Shape;513;g307574da36c_17_90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3500">
                <a:solidFill>
                  <a:srgbClr val="FFFFFF"/>
                </a:solidFill>
                <a:latin typeface="Roboto Thin"/>
                <a:ea typeface="Roboto Thin"/>
                <a:cs typeface="Roboto Thin"/>
                <a:sym typeface="Roboto Thin"/>
              </a:endParaRPr>
            </a:p>
          </p:txBody>
        </p:sp>
        <p:sp>
          <p:nvSpPr>
            <p:cNvPr id="514" name="Google Shape;514;g307574da36c_17_90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a:p>
              <a:pPr marL="609600" lvl="0" indent="-412750" algn="l" rtl="0">
                <a:spcBef>
                  <a:spcPts val="0"/>
                </a:spcBef>
                <a:spcAft>
                  <a:spcPts val="0"/>
                </a:spcAft>
                <a:buClr>
                  <a:srgbClr val="A7291E"/>
                </a:buClr>
                <a:buSzPts val="1700"/>
                <a:buFont typeface="EB Garamond"/>
                <a:buChar char="●"/>
              </a:pPr>
              <a:r>
                <a:rPr lang="en-GB" sz="1700" b="1">
                  <a:solidFill>
                    <a:srgbClr val="A7291E"/>
                  </a:solidFill>
                  <a:latin typeface="EB Garamond"/>
                  <a:ea typeface="EB Garamond"/>
                  <a:cs typeface="EB Garamond"/>
                  <a:sym typeface="EB Garamond"/>
                </a:rPr>
                <a:t>7c6a180b36896a0a8c02787eeafb0e4c</a:t>
              </a:r>
              <a:endParaRPr sz="1700" b="1">
                <a:solidFill>
                  <a:srgbClr val="A7291E"/>
                </a:solidFill>
                <a:latin typeface="EB Garamond"/>
                <a:ea typeface="EB Garamond"/>
                <a:cs typeface="EB Garamond"/>
                <a:sym typeface="EB Garamond"/>
              </a:endParaRPr>
            </a:p>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p:txBody>
        </p:sp>
      </p:grpSp>
      <p:grpSp>
        <p:nvGrpSpPr>
          <p:cNvPr id="515" name="Google Shape;515;g307574da36c_17_904"/>
          <p:cNvGrpSpPr/>
          <p:nvPr/>
        </p:nvGrpSpPr>
        <p:grpSpPr>
          <a:xfrm>
            <a:off x="1439925" y="1608557"/>
            <a:ext cx="9311719" cy="964928"/>
            <a:chOff x="1593000" y="2322568"/>
            <a:chExt cx="5957975" cy="643500"/>
          </a:xfrm>
        </p:grpSpPr>
        <p:sp>
          <p:nvSpPr>
            <p:cNvPr id="516" name="Google Shape;516;g307574da36c_17_90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7" name="Google Shape;517;g307574da36c_17_904"/>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8" name="Google Shape;518;g307574da36c_17_904"/>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9" name="Google Shape;519;g307574da36c_17_90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endParaRPr sz="1300">
                <a:solidFill>
                  <a:srgbClr val="FFFFFF"/>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GB" sz="2400">
                  <a:solidFill>
                    <a:srgbClr val="FFFFFF"/>
                  </a:solidFill>
                  <a:latin typeface="EB Garamond Medium"/>
                  <a:ea typeface="EB Garamond Medium"/>
                  <a:cs typeface="EB Garamond Medium"/>
                  <a:sym typeface="EB Garamond Medium"/>
                </a:rPr>
                <a:t>User 1</a:t>
              </a:r>
              <a:endParaRPr sz="2400">
                <a:solidFill>
                  <a:srgbClr val="FFFFFF"/>
                </a:solidFill>
                <a:latin typeface="EB Garamond"/>
                <a:ea typeface="EB Garamond"/>
                <a:cs typeface="EB Garamond"/>
                <a:sym typeface="EB Garamond"/>
              </a:endParaRPr>
            </a:p>
            <a:p>
              <a:pPr marL="0" lvl="0" indent="0" algn="l" rtl="0">
                <a:lnSpc>
                  <a:spcPct val="115000"/>
                </a:lnSpc>
                <a:spcBef>
                  <a:spcPts val="0"/>
                </a:spcBef>
                <a:spcAft>
                  <a:spcPts val="0"/>
                </a:spcAft>
                <a:buNone/>
              </a:pPr>
              <a:endParaRPr sz="1300">
                <a:solidFill>
                  <a:srgbClr val="FFFFFF"/>
                </a:solidFill>
                <a:latin typeface="Roboto Medium"/>
                <a:ea typeface="Roboto Medium"/>
                <a:cs typeface="Roboto Medium"/>
                <a:sym typeface="Roboto Medium"/>
              </a:endParaRPr>
            </a:p>
          </p:txBody>
        </p:sp>
        <p:sp>
          <p:nvSpPr>
            <p:cNvPr id="520" name="Google Shape;520;g307574da36c_17_90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1" name="Google Shape;521;g307574da36c_17_90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3500">
                <a:solidFill>
                  <a:srgbClr val="FFFFFF"/>
                </a:solidFill>
                <a:latin typeface="Roboto Thin"/>
                <a:ea typeface="Roboto Thin"/>
                <a:cs typeface="Roboto Thin"/>
                <a:sym typeface="Roboto Thin"/>
              </a:endParaRPr>
            </a:p>
          </p:txBody>
        </p:sp>
        <p:sp>
          <p:nvSpPr>
            <p:cNvPr id="522" name="Google Shape;522;g307574da36c_17_90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a:p>
              <a:pPr marL="609600" lvl="0" indent="-412750" algn="l" rtl="0">
                <a:spcBef>
                  <a:spcPts val="0"/>
                </a:spcBef>
                <a:spcAft>
                  <a:spcPts val="0"/>
                </a:spcAft>
                <a:buClr>
                  <a:srgbClr val="A7291E"/>
                </a:buClr>
                <a:buSzPts val="1700"/>
                <a:buFont typeface="EB Garamond"/>
                <a:buChar char="●"/>
              </a:pPr>
              <a:r>
                <a:rPr lang="en-GB" sz="1700" b="1">
                  <a:solidFill>
                    <a:srgbClr val="A7291E"/>
                  </a:solidFill>
                  <a:latin typeface="EB Garamond"/>
                  <a:ea typeface="EB Garamond"/>
                  <a:cs typeface="EB Garamond"/>
                  <a:sym typeface="EB Garamond"/>
                </a:rPr>
                <a:t>5f4dcc3b5aa765d61d8327deb882cf99</a:t>
              </a:r>
              <a:endParaRPr sz="1700" b="1">
                <a:solidFill>
                  <a:srgbClr val="A7291E"/>
                </a:solidFill>
                <a:latin typeface="EB Garamond"/>
                <a:ea typeface="EB Garamond"/>
                <a:cs typeface="EB Garamond"/>
                <a:sym typeface="EB Garamond"/>
              </a:endParaRPr>
            </a:p>
            <a:p>
              <a:pPr marL="609600" lvl="0" indent="0" algn="l" rtl="0">
                <a:lnSpc>
                  <a:spcPct val="115000"/>
                </a:lnSpc>
                <a:spcBef>
                  <a:spcPts val="0"/>
                </a:spcBef>
                <a:spcAft>
                  <a:spcPts val="0"/>
                </a:spcAft>
                <a:buNone/>
              </a:pPr>
              <a:endParaRPr sz="1100">
                <a:solidFill>
                  <a:srgbClr val="A7291E"/>
                </a:solidFill>
                <a:latin typeface="Roboto"/>
                <a:ea typeface="Roboto"/>
                <a:cs typeface="Roboto"/>
                <a:sym typeface="Roboto"/>
              </a:endParaRPr>
            </a:p>
          </p:txBody>
        </p:sp>
      </p:grpSp>
      <p:pic>
        <p:nvPicPr>
          <p:cNvPr id="523" name="Google Shape;523;g307574da36c_17_904"/>
          <p:cNvPicPr preferRelativeResize="0"/>
          <p:nvPr/>
        </p:nvPicPr>
        <p:blipFill>
          <a:blip r:embed="rId4">
            <a:alphaModFix/>
          </a:blip>
          <a:stretch>
            <a:fillRect/>
          </a:stretch>
        </p:blipFill>
        <p:spPr>
          <a:xfrm>
            <a:off x="1485625" y="4554525"/>
            <a:ext cx="964925" cy="964925"/>
          </a:xfrm>
          <a:prstGeom prst="rect">
            <a:avLst/>
          </a:prstGeom>
          <a:noFill/>
          <a:ln>
            <a:noFill/>
          </a:ln>
        </p:spPr>
      </p:pic>
      <p:pic>
        <p:nvPicPr>
          <p:cNvPr id="524" name="Google Shape;524;g307574da36c_17_904"/>
          <p:cNvPicPr preferRelativeResize="0"/>
          <p:nvPr/>
        </p:nvPicPr>
        <p:blipFill>
          <a:blip r:embed="rId4">
            <a:alphaModFix/>
          </a:blip>
          <a:stretch>
            <a:fillRect/>
          </a:stretch>
        </p:blipFill>
        <p:spPr>
          <a:xfrm>
            <a:off x="1485625" y="3572475"/>
            <a:ext cx="964925" cy="964925"/>
          </a:xfrm>
          <a:prstGeom prst="rect">
            <a:avLst/>
          </a:prstGeom>
          <a:noFill/>
          <a:ln>
            <a:noFill/>
          </a:ln>
        </p:spPr>
      </p:pic>
      <p:pic>
        <p:nvPicPr>
          <p:cNvPr id="525" name="Google Shape;525;g307574da36c_17_904"/>
          <p:cNvPicPr preferRelativeResize="0"/>
          <p:nvPr/>
        </p:nvPicPr>
        <p:blipFill>
          <a:blip r:embed="rId5">
            <a:alphaModFix/>
          </a:blip>
          <a:stretch>
            <a:fillRect/>
          </a:stretch>
        </p:blipFill>
        <p:spPr>
          <a:xfrm>
            <a:off x="1510888" y="1633813"/>
            <a:ext cx="914400" cy="914400"/>
          </a:xfrm>
          <a:prstGeom prst="rect">
            <a:avLst/>
          </a:prstGeom>
          <a:noFill/>
          <a:ln>
            <a:noFill/>
          </a:ln>
        </p:spPr>
      </p:pic>
      <p:pic>
        <p:nvPicPr>
          <p:cNvPr id="526" name="Google Shape;526;g307574da36c_17_904"/>
          <p:cNvPicPr preferRelativeResize="0"/>
          <p:nvPr/>
        </p:nvPicPr>
        <p:blipFill>
          <a:blip r:embed="rId5">
            <a:alphaModFix/>
          </a:blip>
          <a:stretch>
            <a:fillRect/>
          </a:stretch>
        </p:blipFill>
        <p:spPr>
          <a:xfrm>
            <a:off x="1510888" y="2615763"/>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g307574da36c_17_66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552" name="Google Shape;552;g307574da36c_17_66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Salting </a:t>
            </a:r>
            <a:r>
              <a:rPr lang="en-GB" sz="4800">
                <a:solidFill>
                  <a:srgbClr val="FFFFFF"/>
                </a:solidFill>
                <a:latin typeface="Comic Sans MS"/>
                <a:ea typeface="Comic Sans MS"/>
                <a:cs typeface="Comic Sans MS"/>
                <a:sym typeface="Comic Sans MS"/>
              </a:rPr>
              <a:t>Passwords</a:t>
            </a:r>
            <a:endParaRPr sz="4800" b="0" i="0" u="none" strike="noStrike" cap="none">
              <a:solidFill>
                <a:srgbClr val="FFFFFF"/>
              </a:solidFill>
              <a:latin typeface="Comic Sans MS"/>
              <a:ea typeface="Comic Sans MS"/>
              <a:cs typeface="Comic Sans MS"/>
              <a:sym typeface="Comic Sans MS"/>
            </a:endParaRPr>
          </a:p>
        </p:txBody>
      </p:sp>
      <p:sp>
        <p:nvSpPr>
          <p:cNvPr id="553" name="Google Shape;553;g307574da36c_17_667"/>
          <p:cNvSpPr txBox="1"/>
          <p:nvPr/>
        </p:nvSpPr>
        <p:spPr>
          <a:xfrm>
            <a:off x="1161050" y="1417925"/>
            <a:ext cx="211800" cy="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grpSp>
        <p:nvGrpSpPr>
          <p:cNvPr id="554" name="Google Shape;554;g307574da36c_17_667"/>
          <p:cNvGrpSpPr/>
          <p:nvPr/>
        </p:nvGrpSpPr>
        <p:grpSpPr>
          <a:xfrm>
            <a:off x="947542" y="1764175"/>
            <a:ext cx="9734308" cy="975576"/>
            <a:chOff x="710674" y="1323164"/>
            <a:chExt cx="7300913" cy="731700"/>
          </a:xfrm>
        </p:grpSpPr>
        <p:sp>
          <p:nvSpPr>
            <p:cNvPr id="555" name="Google Shape;555;g307574da36c_17_667"/>
            <p:cNvSpPr txBox="1"/>
            <p:nvPr/>
          </p:nvSpPr>
          <p:spPr>
            <a:xfrm>
              <a:off x="710674" y="1373350"/>
              <a:ext cx="2004300" cy="629700"/>
            </a:xfrm>
            <a:prstGeom prst="rect">
              <a:avLst/>
            </a:prstGeom>
            <a:noFill/>
            <a:ln>
              <a:noFill/>
            </a:ln>
          </p:spPr>
          <p:txBody>
            <a:bodyPr spcFirstLastPara="1" wrap="square" lIns="121900" tIns="60925" rIns="121900" bIns="60925" anchor="ctr" anchorCtr="0">
              <a:noAutofit/>
            </a:bodyPr>
            <a:lstStyle/>
            <a:p>
              <a:pPr marL="0" lvl="0" indent="0" algn="r" rtl="0">
                <a:lnSpc>
                  <a:spcPct val="90000"/>
                </a:lnSpc>
                <a:spcBef>
                  <a:spcPts val="0"/>
                </a:spcBef>
                <a:spcAft>
                  <a:spcPts val="0"/>
                </a:spcAft>
                <a:buNone/>
              </a:pPr>
              <a:r>
                <a:rPr lang="en-GB" sz="4800">
                  <a:solidFill>
                    <a:srgbClr val="155B55"/>
                  </a:solidFill>
                  <a:latin typeface="Roboto Medium"/>
                  <a:ea typeface="Roboto Medium"/>
                  <a:cs typeface="Roboto Medium"/>
                  <a:sym typeface="Roboto Medium"/>
                </a:rPr>
                <a:t>Input</a:t>
              </a:r>
              <a:r>
                <a:rPr lang="en-GB" sz="5900">
                  <a:solidFill>
                    <a:srgbClr val="155B55"/>
                  </a:solidFill>
                  <a:latin typeface="Roboto Medium"/>
                  <a:ea typeface="Roboto Medium"/>
                  <a:cs typeface="Roboto Medium"/>
                  <a:sym typeface="Roboto Medium"/>
                </a:rPr>
                <a:t> </a:t>
              </a:r>
              <a:endParaRPr sz="5900">
                <a:solidFill>
                  <a:srgbClr val="155B55"/>
                </a:solidFill>
                <a:latin typeface="Roboto Medium"/>
                <a:ea typeface="Roboto Medium"/>
                <a:cs typeface="Roboto Medium"/>
                <a:sym typeface="Roboto Medium"/>
              </a:endParaRPr>
            </a:p>
          </p:txBody>
        </p:sp>
        <p:sp>
          <p:nvSpPr>
            <p:cNvPr id="556" name="Google Shape;556;g307574da36c_17_667"/>
            <p:cNvSpPr/>
            <p:nvPr/>
          </p:nvSpPr>
          <p:spPr>
            <a:xfrm>
              <a:off x="2789785" y="1323164"/>
              <a:ext cx="5221800" cy="731700"/>
            </a:xfrm>
            <a:prstGeom prst="rect">
              <a:avLst/>
            </a:prstGeom>
            <a:solidFill>
              <a:srgbClr val="155B55"/>
            </a:solidFill>
            <a:ln>
              <a:noFill/>
            </a:ln>
          </p:spPr>
          <p:txBody>
            <a:bodyPr spcFirstLastPara="1" wrap="square" lIns="121900" tIns="60925" rIns="121900" bIns="60925" anchor="ctr" anchorCtr="0">
              <a:noAutofit/>
            </a:bodyPr>
            <a:lstStyle/>
            <a:p>
              <a:pPr marL="0" lvl="0" indent="0" algn="l" rtl="0">
                <a:spcBef>
                  <a:spcPts val="0"/>
                </a:spcBef>
                <a:spcAft>
                  <a:spcPts val="0"/>
                </a:spcAft>
                <a:buNone/>
              </a:pPr>
              <a:endParaRPr/>
            </a:p>
          </p:txBody>
        </p:sp>
        <p:sp>
          <p:nvSpPr>
            <p:cNvPr id="557" name="Google Shape;557;g307574da36c_17_667"/>
            <p:cNvSpPr txBox="1"/>
            <p:nvPr/>
          </p:nvSpPr>
          <p:spPr>
            <a:xfrm>
              <a:off x="3507088" y="1407448"/>
              <a:ext cx="4504500" cy="575400"/>
            </a:xfrm>
            <a:prstGeom prst="rect">
              <a:avLst/>
            </a:prstGeom>
            <a:noFill/>
            <a:ln>
              <a:noFill/>
            </a:ln>
          </p:spPr>
          <p:txBody>
            <a:bodyPr spcFirstLastPara="1" wrap="square" lIns="121900" tIns="60925" rIns="121900" bIns="60925" anchor="ctr" anchorCtr="0">
              <a:noAutofit/>
            </a:bodyPr>
            <a:lstStyle/>
            <a:p>
              <a:pPr marL="0" lvl="0" indent="0" algn="l" rtl="0">
                <a:lnSpc>
                  <a:spcPct val="115000"/>
                </a:lnSpc>
                <a:spcBef>
                  <a:spcPts val="0"/>
                </a:spcBef>
                <a:spcAft>
                  <a:spcPts val="0"/>
                </a:spcAft>
                <a:buNone/>
              </a:pPr>
              <a:r>
                <a:rPr lang="en-GB" sz="1600" b="1" i="1">
                  <a:solidFill>
                    <a:srgbClr val="FFFFFF"/>
                  </a:solidFill>
                  <a:latin typeface="Roboto"/>
                  <a:ea typeface="Roboto"/>
                  <a:cs typeface="Roboto"/>
                  <a:sym typeface="Roboto"/>
                </a:rPr>
                <a:t>Original Password:</a:t>
              </a:r>
              <a:r>
                <a:rPr lang="en-GB" sz="1600">
                  <a:solidFill>
                    <a:srgbClr val="FFFFFF"/>
                  </a:solidFill>
                  <a:latin typeface="Roboto"/>
                  <a:ea typeface="Roboto"/>
                  <a:cs typeface="Roboto"/>
                  <a:sym typeface="Roboto"/>
                </a:rPr>
                <a:t> 	“</a:t>
              </a:r>
              <a:r>
                <a:rPr lang="en-GB" sz="1600">
                  <a:solidFill>
                    <a:srgbClr val="D9D9D9"/>
                  </a:solidFill>
                  <a:latin typeface="Roboto"/>
                  <a:ea typeface="Roboto"/>
                  <a:cs typeface="Roboto"/>
                  <a:sym typeface="Roboto"/>
                </a:rPr>
                <a:t>Passw0rd”</a:t>
              </a:r>
              <a:endParaRPr sz="1600">
                <a:solidFill>
                  <a:srgbClr val="D9D9D9"/>
                </a:solidFill>
                <a:latin typeface="Roboto"/>
                <a:ea typeface="Roboto"/>
                <a:cs typeface="Roboto"/>
                <a:sym typeface="Roboto"/>
              </a:endParaRPr>
            </a:p>
          </p:txBody>
        </p:sp>
      </p:grpSp>
      <p:grpSp>
        <p:nvGrpSpPr>
          <p:cNvPr id="558" name="Google Shape;558;g307574da36c_17_667"/>
          <p:cNvGrpSpPr/>
          <p:nvPr/>
        </p:nvGrpSpPr>
        <p:grpSpPr>
          <a:xfrm>
            <a:off x="10" y="2943293"/>
            <a:ext cx="10200202" cy="975576"/>
            <a:chOff x="7" y="2207525"/>
            <a:chExt cx="7650343" cy="731700"/>
          </a:xfrm>
        </p:grpSpPr>
        <p:sp>
          <p:nvSpPr>
            <p:cNvPr id="559" name="Google Shape;559;g307574da36c_17_667"/>
            <p:cNvSpPr txBox="1"/>
            <p:nvPr/>
          </p:nvSpPr>
          <p:spPr>
            <a:xfrm>
              <a:off x="7" y="2257725"/>
              <a:ext cx="2715300" cy="629700"/>
            </a:xfrm>
            <a:prstGeom prst="rect">
              <a:avLst/>
            </a:prstGeom>
            <a:noFill/>
            <a:ln>
              <a:noFill/>
            </a:ln>
          </p:spPr>
          <p:txBody>
            <a:bodyPr spcFirstLastPara="1" wrap="square" lIns="121900" tIns="60925" rIns="121900" bIns="60925" anchor="ctr" anchorCtr="0">
              <a:noAutofit/>
            </a:bodyPr>
            <a:lstStyle/>
            <a:p>
              <a:pPr marL="0" lvl="0" indent="0" algn="r" rtl="0">
                <a:lnSpc>
                  <a:spcPct val="90000"/>
                </a:lnSpc>
                <a:spcBef>
                  <a:spcPts val="0"/>
                </a:spcBef>
                <a:spcAft>
                  <a:spcPts val="0"/>
                </a:spcAft>
                <a:buNone/>
              </a:pPr>
              <a:r>
                <a:rPr lang="en-GB" sz="4800">
                  <a:solidFill>
                    <a:srgbClr val="1B786F"/>
                  </a:solidFill>
                  <a:latin typeface="Roboto Medium"/>
                  <a:ea typeface="Roboto Medium"/>
                  <a:cs typeface="Roboto Medium"/>
                  <a:sym typeface="Roboto Medium"/>
                </a:rPr>
                <a:t>Add Salt</a:t>
              </a:r>
              <a:endParaRPr sz="4800">
                <a:solidFill>
                  <a:srgbClr val="1B786F"/>
                </a:solidFill>
                <a:latin typeface="Roboto Medium"/>
                <a:ea typeface="Roboto Medium"/>
                <a:cs typeface="Roboto Medium"/>
                <a:sym typeface="Roboto Medium"/>
              </a:endParaRPr>
            </a:p>
          </p:txBody>
        </p:sp>
        <p:sp>
          <p:nvSpPr>
            <p:cNvPr id="560" name="Google Shape;560;g307574da36c_17_667"/>
            <p:cNvSpPr/>
            <p:nvPr/>
          </p:nvSpPr>
          <p:spPr>
            <a:xfrm>
              <a:off x="2789787" y="2207525"/>
              <a:ext cx="4860300" cy="731700"/>
            </a:xfrm>
            <a:prstGeom prst="rect">
              <a:avLst/>
            </a:prstGeom>
            <a:solidFill>
              <a:srgbClr val="1B786F"/>
            </a:solidFill>
            <a:ln>
              <a:noFill/>
            </a:ln>
          </p:spPr>
          <p:txBody>
            <a:bodyPr spcFirstLastPara="1" wrap="square" lIns="121900" tIns="60925" rIns="121900" bIns="60925" anchor="ctr" anchorCtr="0">
              <a:noAutofit/>
            </a:bodyPr>
            <a:lstStyle/>
            <a:p>
              <a:pPr marL="0" lvl="0" indent="0" algn="l" rtl="0">
                <a:spcBef>
                  <a:spcPts val="0"/>
                </a:spcBef>
                <a:spcAft>
                  <a:spcPts val="0"/>
                </a:spcAft>
                <a:buNone/>
              </a:pPr>
              <a:endParaRPr/>
            </a:p>
          </p:txBody>
        </p:sp>
        <p:sp>
          <p:nvSpPr>
            <p:cNvPr id="561" name="Google Shape;561;g307574da36c_17_667"/>
            <p:cNvSpPr txBox="1"/>
            <p:nvPr/>
          </p:nvSpPr>
          <p:spPr>
            <a:xfrm>
              <a:off x="3506750" y="2414104"/>
              <a:ext cx="4143600" cy="330600"/>
            </a:xfrm>
            <a:prstGeom prst="rect">
              <a:avLst/>
            </a:prstGeom>
            <a:noFill/>
            <a:ln>
              <a:noFill/>
            </a:ln>
          </p:spPr>
          <p:txBody>
            <a:bodyPr spcFirstLastPara="1" wrap="square" lIns="121900" tIns="60925" rIns="121900" bIns="60925" anchor="ctr" anchorCtr="0">
              <a:noAutofit/>
            </a:bodyPr>
            <a:lstStyle/>
            <a:p>
              <a:pPr marL="0" lvl="0" indent="0" algn="l" rtl="0">
                <a:lnSpc>
                  <a:spcPct val="115000"/>
                </a:lnSpc>
                <a:spcBef>
                  <a:spcPts val="0"/>
                </a:spcBef>
                <a:spcAft>
                  <a:spcPts val="0"/>
                </a:spcAft>
                <a:buNone/>
              </a:pPr>
              <a:r>
                <a:rPr lang="en-GB" sz="1600" b="1" i="1">
                  <a:solidFill>
                    <a:srgbClr val="FFFFFF"/>
                  </a:solidFill>
                  <a:latin typeface="Roboto"/>
                  <a:ea typeface="Roboto"/>
                  <a:cs typeface="Roboto"/>
                  <a:sym typeface="Roboto"/>
                </a:rPr>
                <a:t>Password:</a:t>
              </a:r>
              <a:r>
                <a:rPr lang="en-GB" sz="1600">
                  <a:solidFill>
                    <a:srgbClr val="FFFFFF"/>
                  </a:solidFill>
                  <a:latin typeface="Roboto"/>
                  <a:ea typeface="Roboto"/>
                  <a:cs typeface="Roboto"/>
                  <a:sym typeface="Roboto"/>
                </a:rPr>
                <a:t> </a:t>
              </a:r>
              <a:r>
                <a:rPr lang="en-GB" sz="1600">
                  <a:solidFill>
                    <a:srgbClr val="D9D9D9"/>
                  </a:solidFill>
                  <a:latin typeface="Roboto"/>
                  <a:ea typeface="Roboto"/>
                  <a:cs typeface="Roboto"/>
                  <a:sym typeface="Roboto"/>
                </a:rPr>
                <a:t>“Passw0rd” </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GB" sz="1600" b="1" i="1">
                  <a:solidFill>
                    <a:srgbClr val="FFFFFF"/>
                  </a:solidFill>
                  <a:latin typeface="Roboto"/>
                  <a:ea typeface="Roboto"/>
                  <a:cs typeface="Roboto"/>
                  <a:sym typeface="Roboto"/>
                </a:rPr>
                <a:t>Salt:</a:t>
              </a:r>
              <a:r>
                <a:rPr lang="en-GB" sz="1600">
                  <a:solidFill>
                    <a:srgbClr val="FFFFFF"/>
                  </a:solidFill>
                  <a:latin typeface="Roboto"/>
                  <a:ea typeface="Roboto"/>
                  <a:cs typeface="Roboto"/>
                  <a:sym typeface="Roboto"/>
                </a:rPr>
                <a:t> 	</a:t>
              </a:r>
              <a:r>
                <a:rPr lang="en-GB" sz="1600">
                  <a:solidFill>
                    <a:srgbClr val="D9D9D9"/>
                  </a:solidFill>
                  <a:latin typeface="Roboto"/>
                  <a:ea typeface="Roboto"/>
                  <a:cs typeface="Roboto"/>
                  <a:sym typeface="Roboto"/>
                </a:rPr>
                <a:t>“Hacker” </a:t>
              </a:r>
              <a:endParaRPr sz="1600">
                <a:solidFill>
                  <a:srgbClr val="D9D9D9"/>
                </a:solidFill>
                <a:latin typeface="Roboto"/>
                <a:ea typeface="Roboto"/>
                <a:cs typeface="Roboto"/>
                <a:sym typeface="Roboto"/>
              </a:endParaRPr>
            </a:p>
          </p:txBody>
        </p:sp>
      </p:grpSp>
      <p:grpSp>
        <p:nvGrpSpPr>
          <p:cNvPr id="562" name="Google Shape;562;g307574da36c_17_667"/>
          <p:cNvGrpSpPr/>
          <p:nvPr/>
        </p:nvGrpSpPr>
        <p:grpSpPr>
          <a:xfrm>
            <a:off x="1006775" y="4118064"/>
            <a:ext cx="8709499" cy="975715"/>
            <a:chOff x="755100" y="3088625"/>
            <a:chExt cx="6532287" cy="731804"/>
          </a:xfrm>
        </p:grpSpPr>
        <p:sp>
          <p:nvSpPr>
            <p:cNvPr id="563" name="Google Shape;563;g307574da36c_17_667"/>
            <p:cNvSpPr txBox="1"/>
            <p:nvPr/>
          </p:nvSpPr>
          <p:spPr>
            <a:xfrm>
              <a:off x="755100" y="3138829"/>
              <a:ext cx="1959900" cy="681600"/>
            </a:xfrm>
            <a:prstGeom prst="rect">
              <a:avLst/>
            </a:prstGeom>
            <a:noFill/>
            <a:ln>
              <a:noFill/>
            </a:ln>
          </p:spPr>
          <p:txBody>
            <a:bodyPr spcFirstLastPara="1" wrap="square" lIns="121900" tIns="60925" rIns="121900" bIns="60925" anchor="ctr" anchorCtr="0">
              <a:noAutofit/>
            </a:bodyPr>
            <a:lstStyle/>
            <a:p>
              <a:pPr marL="0" lvl="0" indent="0" algn="r" rtl="0">
                <a:lnSpc>
                  <a:spcPct val="90000"/>
                </a:lnSpc>
                <a:spcBef>
                  <a:spcPts val="0"/>
                </a:spcBef>
                <a:spcAft>
                  <a:spcPts val="0"/>
                </a:spcAft>
                <a:buNone/>
              </a:pPr>
              <a:r>
                <a:rPr lang="en-GB" sz="4800">
                  <a:solidFill>
                    <a:srgbClr val="1D7E75"/>
                  </a:solidFill>
                  <a:latin typeface="Roboto Medium"/>
                  <a:ea typeface="Roboto Medium"/>
                  <a:cs typeface="Roboto Medium"/>
                  <a:sym typeface="Roboto Medium"/>
                </a:rPr>
                <a:t>Hashing</a:t>
              </a:r>
              <a:endParaRPr sz="4800">
                <a:solidFill>
                  <a:srgbClr val="1D7E75"/>
                </a:solidFill>
                <a:latin typeface="Roboto Medium"/>
                <a:ea typeface="Roboto Medium"/>
                <a:cs typeface="Roboto Medium"/>
                <a:sym typeface="Roboto Medium"/>
              </a:endParaRPr>
            </a:p>
          </p:txBody>
        </p:sp>
        <p:sp>
          <p:nvSpPr>
            <p:cNvPr id="564" name="Google Shape;564;g307574da36c_17_667"/>
            <p:cNvSpPr/>
            <p:nvPr/>
          </p:nvSpPr>
          <p:spPr>
            <a:xfrm>
              <a:off x="2789787" y="3088625"/>
              <a:ext cx="4497600" cy="731700"/>
            </a:xfrm>
            <a:prstGeom prst="rect">
              <a:avLst/>
            </a:prstGeom>
            <a:solidFill>
              <a:srgbClr val="1D7E75"/>
            </a:solidFill>
            <a:ln>
              <a:noFill/>
            </a:ln>
          </p:spPr>
          <p:txBody>
            <a:bodyPr spcFirstLastPara="1" wrap="square" lIns="121900" tIns="60925" rIns="121900" bIns="60925" anchor="ctr" anchorCtr="0">
              <a:noAutofit/>
            </a:bodyPr>
            <a:lstStyle/>
            <a:p>
              <a:pPr marL="0" lvl="0" indent="0" algn="l" rtl="0">
                <a:spcBef>
                  <a:spcPts val="0"/>
                </a:spcBef>
                <a:spcAft>
                  <a:spcPts val="0"/>
                </a:spcAft>
                <a:buNone/>
              </a:pPr>
              <a:endParaRPr/>
            </a:p>
          </p:txBody>
        </p:sp>
        <p:sp>
          <p:nvSpPr>
            <p:cNvPr id="565" name="Google Shape;565;g307574da36c_17_667"/>
            <p:cNvSpPr txBox="1"/>
            <p:nvPr/>
          </p:nvSpPr>
          <p:spPr>
            <a:xfrm>
              <a:off x="3507069" y="3295189"/>
              <a:ext cx="3780300" cy="330600"/>
            </a:xfrm>
            <a:prstGeom prst="rect">
              <a:avLst/>
            </a:prstGeom>
            <a:noFill/>
            <a:ln>
              <a:noFill/>
            </a:ln>
          </p:spPr>
          <p:txBody>
            <a:bodyPr spcFirstLastPara="1" wrap="square" lIns="121900" tIns="60925" rIns="121900" bIns="60925" anchor="ctr" anchorCtr="0">
              <a:noAutofit/>
            </a:bodyPr>
            <a:lstStyle/>
            <a:p>
              <a:pPr marL="0" lvl="0" indent="0" algn="l" rtl="0">
                <a:spcBef>
                  <a:spcPts val="0"/>
                </a:spcBef>
                <a:spcAft>
                  <a:spcPts val="0"/>
                </a:spcAft>
                <a:buClr>
                  <a:schemeClr val="dk1"/>
                </a:buClr>
                <a:buSzPts val="1100"/>
                <a:buFont typeface="Arial"/>
                <a:buNone/>
              </a:pPr>
              <a:r>
                <a:rPr lang="en-GB" sz="1600" b="1" i="1">
                  <a:solidFill>
                    <a:schemeClr val="lt1"/>
                  </a:solidFill>
                  <a:latin typeface="Roboto"/>
                  <a:ea typeface="Roboto"/>
                  <a:cs typeface="Roboto"/>
                  <a:sym typeface="Roboto"/>
                </a:rPr>
                <a:t>Command:</a:t>
              </a:r>
              <a:r>
                <a:rPr lang="en-GB" sz="1600" b="1">
                  <a:solidFill>
                    <a:srgbClr val="888888"/>
                  </a:solidFill>
                  <a:latin typeface="Roboto"/>
                  <a:ea typeface="Roboto"/>
                  <a:cs typeface="Roboto"/>
                  <a:sym typeface="Roboto"/>
                </a:rPr>
                <a:t> </a:t>
              </a:r>
              <a:r>
                <a:rPr lang="en-GB" sz="1600">
                  <a:solidFill>
                    <a:srgbClr val="D9D9D9"/>
                  </a:solidFill>
                  <a:latin typeface="Roboto"/>
                  <a:ea typeface="Roboto"/>
                  <a:cs typeface="Roboto"/>
                  <a:sym typeface="Roboto"/>
                </a:rPr>
                <a:t>echo -n Passw0rdHacker|md5sum</a:t>
              </a:r>
              <a:endParaRPr sz="1600">
                <a:solidFill>
                  <a:srgbClr val="D9D9D9"/>
                </a:solidFill>
                <a:latin typeface="Roboto"/>
                <a:ea typeface="Roboto"/>
                <a:cs typeface="Roboto"/>
                <a:sym typeface="Roboto"/>
              </a:endParaRPr>
            </a:p>
            <a:p>
              <a:pPr marL="0" lvl="0" indent="0" algn="l" rtl="0">
                <a:spcBef>
                  <a:spcPts val="0"/>
                </a:spcBef>
                <a:spcAft>
                  <a:spcPts val="0"/>
                </a:spcAft>
                <a:buClr>
                  <a:schemeClr val="dk1"/>
                </a:buClr>
                <a:buSzPts val="2800"/>
                <a:buFont typeface="Arial"/>
                <a:buNone/>
              </a:pPr>
              <a:r>
                <a:rPr lang="en-GB" sz="1600" b="1" i="1">
                  <a:solidFill>
                    <a:schemeClr val="lt1"/>
                  </a:solidFill>
                  <a:latin typeface="Roboto"/>
                  <a:ea typeface="Roboto"/>
                  <a:cs typeface="Roboto"/>
                  <a:sym typeface="Roboto"/>
                </a:rPr>
                <a:t>Output:</a:t>
              </a:r>
              <a:r>
                <a:rPr lang="en-GB" sz="1600" b="1">
                  <a:solidFill>
                    <a:schemeClr val="lt1"/>
                  </a:solidFill>
                  <a:latin typeface="Roboto"/>
                  <a:ea typeface="Roboto"/>
                  <a:cs typeface="Roboto"/>
                  <a:sym typeface="Roboto"/>
                </a:rPr>
                <a:t> </a:t>
              </a:r>
              <a:r>
                <a:rPr lang="en-GB" sz="1600">
                  <a:solidFill>
                    <a:srgbClr val="D9D9D9"/>
                  </a:solidFill>
                  <a:latin typeface="Roboto"/>
                  <a:ea typeface="Roboto"/>
                  <a:cs typeface="Roboto"/>
                  <a:sym typeface="Roboto"/>
                </a:rPr>
                <a:t>a07ef0ff7f436f9414a1da2448593eab</a:t>
              </a:r>
              <a:endParaRPr sz="1600">
                <a:solidFill>
                  <a:srgbClr val="D9D9D9"/>
                </a:solidFill>
                <a:latin typeface="Roboto"/>
                <a:ea typeface="Roboto"/>
                <a:cs typeface="Roboto"/>
                <a:sym typeface="Roboto"/>
              </a:endParaRPr>
            </a:p>
          </p:txBody>
        </p:sp>
      </p:grpSp>
      <p:pic>
        <p:nvPicPr>
          <p:cNvPr id="566" name="Google Shape;566;g307574da36c_17_667"/>
          <p:cNvPicPr preferRelativeResize="0"/>
          <p:nvPr/>
        </p:nvPicPr>
        <p:blipFill>
          <a:blip r:embed="rId4">
            <a:alphaModFix/>
          </a:blip>
          <a:stretch>
            <a:fillRect/>
          </a:stretch>
        </p:blipFill>
        <p:spPr>
          <a:xfrm>
            <a:off x="3764350" y="1868376"/>
            <a:ext cx="767175" cy="767175"/>
          </a:xfrm>
          <a:prstGeom prst="rect">
            <a:avLst/>
          </a:prstGeom>
          <a:noFill/>
          <a:ln>
            <a:noFill/>
          </a:ln>
        </p:spPr>
      </p:pic>
      <p:pic>
        <p:nvPicPr>
          <p:cNvPr id="567" name="Google Shape;567;g307574da36c_17_667"/>
          <p:cNvPicPr preferRelativeResize="0"/>
          <p:nvPr/>
        </p:nvPicPr>
        <p:blipFill>
          <a:blip r:embed="rId5">
            <a:alphaModFix/>
          </a:blip>
          <a:stretch>
            <a:fillRect/>
          </a:stretch>
        </p:blipFill>
        <p:spPr>
          <a:xfrm>
            <a:off x="3764350" y="3045325"/>
            <a:ext cx="767175" cy="767175"/>
          </a:xfrm>
          <a:prstGeom prst="rect">
            <a:avLst/>
          </a:prstGeom>
          <a:noFill/>
          <a:ln>
            <a:noFill/>
          </a:ln>
        </p:spPr>
      </p:pic>
      <p:pic>
        <p:nvPicPr>
          <p:cNvPr id="568" name="Google Shape;568;g307574da36c_17_667"/>
          <p:cNvPicPr preferRelativeResize="0"/>
          <p:nvPr/>
        </p:nvPicPr>
        <p:blipFill>
          <a:blip r:embed="rId6">
            <a:alphaModFix/>
          </a:blip>
          <a:stretch>
            <a:fillRect/>
          </a:stretch>
        </p:blipFill>
        <p:spPr>
          <a:xfrm>
            <a:off x="3764350" y="4226625"/>
            <a:ext cx="767175" cy="76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07574da36c_17_2712"/>
          <p:cNvSpPr txBox="1"/>
          <p:nvPr/>
        </p:nvSpPr>
        <p:spPr>
          <a:xfrm>
            <a:off x="203200" y="-51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The Committee</a:t>
            </a:r>
            <a:endParaRPr sz="4800" b="0" i="0" u="none" strike="noStrike" cap="none">
              <a:solidFill>
                <a:srgbClr val="FFFFFF"/>
              </a:solidFill>
              <a:latin typeface="Comic Sans MS"/>
              <a:ea typeface="Comic Sans MS"/>
              <a:cs typeface="Comic Sans MS"/>
              <a:sym typeface="Comic Sans MS"/>
            </a:endParaRPr>
          </a:p>
        </p:txBody>
      </p:sp>
      <p:grpSp>
        <p:nvGrpSpPr>
          <p:cNvPr id="177" name="Google Shape;177;g307574da36c_17_2712"/>
          <p:cNvGrpSpPr/>
          <p:nvPr/>
        </p:nvGrpSpPr>
        <p:grpSpPr>
          <a:xfrm>
            <a:off x="1039204" y="954910"/>
            <a:ext cx="2493720" cy="4948342"/>
            <a:chOff x="1118231" y="283725"/>
            <a:chExt cx="2090819" cy="4076400"/>
          </a:xfrm>
        </p:grpSpPr>
        <p:sp>
          <p:nvSpPr>
            <p:cNvPr id="178" name="Google Shape;178;g307574da36c_17_2712"/>
            <p:cNvSpPr/>
            <p:nvPr/>
          </p:nvSpPr>
          <p:spPr>
            <a:xfrm>
              <a:off x="1178650" y="283725"/>
              <a:ext cx="2030400" cy="40764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g307574da36c_17_2712"/>
            <p:cNvSpPr/>
            <p:nvPr/>
          </p:nvSpPr>
          <p:spPr>
            <a:xfrm>
              <a:off x="1118231" y="341749"/>
              <a:ext cx="2030400" cy="24906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g307574da36c_17_2712"/>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600">
                <a:solidFill>
                  <a:srgbClr val="B02B20"/>
                </a:solidFill>
                <a:latin typeface="Roboto Medium"/>
                <a:ea typeface="Roboto Medium"/>
                <a:cs typeface="Roboto Medium"/>
                <a:sym typeface="Roboto Medium"/>
              </a:endParaRPr>
            </a:p>
          </p:txBody>
        </p:sp>
        <p:sp>
          <p:nvSpPr>
            <p:cNvPr id="181" name="Google Shape;181;g307574da36c_17_2712"/>
            <p:cNvSpPr/>
            <p:nvPr/>
          </p:nvSpPr>
          <p:spPr>
            <a:xfrm>
              <a:off x="1233923" y="1846625"/>
              <a:ext cx="1815000" cy="829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endParaRPr sz="1100">
                <a:solidFill>
                  <a:srgbClr val="B02B20"/>
                </a:solidFill>
                <a:latin typeface="Roboto"/>
                <a:ea typeface="Roboto"/>
                <a:cs typeface="Roboto"/>
                <a:sym typeface="Roboto"/>
              </a:endParaRPr>
            </a:p>
          </p:txBody>
        </p:sp>
        <p:sp>
          <p:nvSpPr>
            <p:cNvPr id="182" name="Google Shape;182;g307574da36c_17_2712"/>
            <p:cNvSpPr/>
            <p:nvPr/>
          </p:nvSpPr>
          <p:spPr>
            <a:xfrm>
              <a:off x="1233850" y="470600"/>
              <a:ext cx="18150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3000" b="1">
                  <a:solidFill>
                    <a:srgbClr val="B02B20"/>
                  </a:solidFill>
                  <a:latin typeface="Roboto"/>
                  <a:ea typeface="Roboto"/>
                  <a:cs typeface="Roboto"/>
                  <a:sym typeface="Roboto"/>
                </a:rPr>
                <a:t>Jack</a:t>
              </a:r>
              <a:endParaRPr sz="3000">
                <a:solidFill>
                  <a:srgbClr val="B02B20"/>
                </a:solidFill>
                <a:latin typeface="Roboto Thin"/>
                <a:ea typeface="Roboto Thin"/>
                <a:cs typeface="Roboto Thin"/>
                <a:sym typeface="Roboto Thin"/>
              </a:endParaRPr>
            </a:p>
          </p:txBody>
        </p:sp>
        <p:sp>
          <p:nvSpPr>
            <p:cNvPr id="183" name="Google Shape;183;g307574da36c_17_271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4" name="Google Shape;184;g307574da36c_17_2712"/>
            <p:cNvSpPr/>
            <p:nvPr/>
          </p:nvSpPr>
          <p:spPr>
            <a:xfrm>
              <a:off x="1118297" y="3172455"/>
              <a:ext cx="2030400" cy="1085400"/>
            </a:xfrm>
            <a:prstGeom prst="rect">
              <a:avLst/>
            </a:prstGeom>
            <a:noFill/>
            <a:ln>
              <a:noFill/>
            </a:ln>
          </p:spPr>
          <p:txBody>
            <a:bodyPr spcFirstLastPara="1" wrap="square" lIns="121900" tIns="121900" rIns="121900" bIns="121900" anchor="t" anchorCtr="0">
              <a:noAutofit/>
            </a:bodyPr>
            <a:lstStyle/>
            <a:p>
              <a:pPr marL="609600" lvl="0" indent="-381000" algn="l" rtl="0">
                <a:lnSpc>
                  <a:spcPct val="115000"/>
                </a:lnSpc>
                <a:spcBef>
                  <a:spcPts val="0"/>
                </a:spcBef>
                <a:spcAft>
                  <a:spcPts val="0"/>
                </a:spcAft>
                <a:buClr>
                  <a:srgbClr val="FFFFFF"/>
                </a:buClr>
                <a:buSzPts val="1200"/>
                <a:buFont typeface="Roboto"/>
                <a:buChar char="●"/>
              </a:pPr>
              <a:r>
                <a:rPr lang="en-GB" sz="1200" b="1">
                  <a:solidFill>
                    <a:srgbClr val="FFFFFF"/>
                  </a:solidFill>
                  <a:latin typeface="Roboto"/>
                  <a:ea typeface="Roboto"/>
                  <a:cs typeface="Roboto"/>
                  <a:sym typeface="Roboto"/>
                </a:rPr>
                <a:t>Chairman</a:t>
              </a:r>
              <a:endParaRPr sz="1200" b="1">
                <a:solidFill>
                  <a:srgbClr val="FFFFFF"/>
                </a:solidFill>
                <a:latin typeface="Roboto"/>
                <a:ea typeface="Roboto"/>
                <a:cs typeface="Roboto"/>
                <a:sym typeface="Roboto"/>
              </a:endParaRPr>
            </a:p>
            <a:p>
              <a:pPr marL="609600" lvl="0" indent="-381000" algn="l" rtl="0">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Knows the names of Dr Who episodes from S1 -&gt;&gt; S13</a:t>
              </a:r>
              <a:endParaRPr sz="1200">
                <a:solidFill>
                  <a:srgbClr val="FFFFFF"/>
                </a:solidFill>
                <a:latin typeface="Roboto"/>
                <a:ea typeface="Roboto"/>
                <a:cs typeface="Roboto"/>
                <a:sym typeface="Roboto"/>
              </a:endParaRPr>
            </a:p>
            <a:p>
              <a:pPr marL="60960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p:txBody>
        </p:sp>
      </p:grpSp>
      <p:grpSp>
        <p:nvGrpSpPr>
          <p:cNvPr id="185" name="Google Shape;185;g307574da36c_17_2712"/>
          <p:cNvGrpSpPr/>
          <p:nvPr/>
        </p:nvGrpSpPr>
        <p:grpSpPr>
          <a:xfrm>
            <a:off x="3579218" y="954910"/>
            <a:ext cx="2493720" cy="4948342"/>
            <a:chOff x="1118231" y="283725"/>
            <a:chExt cx="2090819" cy="4076400"/>
          </a:xfrm>
        </p:grpSpPr>
        <p:sp>
          <p:nvSpPr>
            <p:cNvPr id="186" name="Google Shape;186;g307574da36c_17_2712"/>
            <p:cNvSpPr/>
            <p:nvPr/>
          </p:nvSpPr>
          <p:spPr>
            <a:xfrm>
              <a:off x="1178650" y="283725"/>
              <a:ext cx="2030400" cy="40764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g307574da36c_17_2712"/>
            <p:cNvSpPr/>
            <p:nvPr/>
          </p:nvSpPr>
          <p:spPr>
            <a:xfrm>
              <a:off x="1118231" y="341749"/>
              <a:ext cx="2030400" cy="24906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307574da36c_17_2712"/>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600">
                <a:solidFill>
                  <a:srgbClr val="B02B20"/>
                </a:solidFill>
                <a:latin typeface="Roboto Medium"/>
                <a:ea typeface="Roboto Medium"/>
                <a:cs typeface="Roboto Medium"/>
                <a:sym typeface="Roboto Medium"/>
              </a:endParaRPr>
            </a:p>
          </p:txBody>
        </p:sp>
        <p:sp>
          <p:nvSpPr>
            <p:cNvPr id="189" name="Google Shape;189;g307574da36c_17_2712"/>
            <p:cNvSpPr/>
            <p:nvPr/>
          </p:nvSpPr>
          <p:spPr>
            <a:xfrm>
              <a:off x="1233923" y="1846625"/>
              <a:ext cx="1815000" cy="829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endParaRPr sz="1100">
                <a:solidFill>
                  <a:srgbClr val="B02B20"/>
                </a:solidFill>
                <a:latin typeface="Roboto"/>
                <a:ea typeface="Roboto"/>
                <a:cs typeface="Roboto"/>
                <a:sym typeface="Roboto"/>
              </a:endParaRPr>
            </a:p>
          </p:txBody>
        </p:sp>
        <p:sp>
          <p:nvSpPr>
            <p:cNvPr id="190" name="Google Shape;190;g307574da36c_17_2712"/>
            <p:cNvSpPr/>
            <p:nvPr/>
          </p:nvSpPr>
          <p:spPr>
            <a:xfrm>
              <a:off x="1233850" y="470600"/>
              <a:ext cx="18150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3000" b="1">
                  <a:solidFill>
                    <a:srgbClr val="B02B20"/>
                  </a:solidFill>
                  <a:latin typeface="Roboto"/>
                  <a:ea typeface="Roboto"/>
                  <a:cs typeface="Roboto"/>
                  <a:sym typeface="Roboto"/>
                </a:rPr>
                <a:t>Dilan</a:t>
              </a:r>
              <a:endParaRPr sz="3000">
                <a:solidFill>
                  <a:srgbClr val="B02B20"/>
                </a:solidFill>
                <a:latin typeface="Roboto Thin"/>
                <a:ea typeface="Roboto Thin"/>
                <a:cs typeface="Roboto Thin"/>
                <a:sym typeface="Roboto Thin"/>
              </a:endParaRPr>
            </a:p>
          </p:txBody>
        </p:sp>
        <p:sp>
          <p:nvSpPr>
            <p:cNvPr id="191" name="Google Shape;191;g307574da36c_17_271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g307574da36c_17_2712"/>
            <p:cNvSpPr/>
            <p:nvPr/>
          </p:nvSpPr>
          <p:spPr>
            <a:xfrm>
              <a:off x="1118297" y="3172455"/>
              <a:ext cx="2030400" cy="1085400"/>
            </a:xfrm>
            <a:prstGeom prst="rect">
              <a:avLst/>
            </a:prstGeom>
            <a:noFill/>
            <a:ln>
              <a:noFill/>
            </a:ln>
          </p:spPr>
          <p:txBody>
            <a:bodyPr spcFirstLastPara="1" wrap="square" lIns="121900" tIns="121900" rIns="121900" bIns="121900" anchor="t" anchorCtr="0">
              <a:noAutofit/>
            </a:bodyPr>
            <a:lstStyle/>
            <a:p>
              <a:pPr marL="609600" lvl="0" indent="-381000" algn="l" rtl="0">
                <a:lnSpc>
                  <a:spcPct val="115000"/>
                </a:lnSpc>
                <a:spcBef>
                  <a:spcPts val="0"/>
                </a:spcBef>
                <a:spcAft>
                  <a:spcPts val="0"/>
                </a:spcAft>
                <a:buClr>
                  <a:srgbClr val="FFFFFF"/>
                </a:buClr>
                <a:buSzPts val="1200"/>
                <a:buFont typeface="Roboto"/>
                <a:buChar char="●"/>
              </a:pPr>
              <a:r>
                <a:rPr lang="en-GB" sz="1200" b="1">
                  <a:solidFill>
                    <a:srgbClr val="FFFFFF"/>
                  </a:solidFill>
                  <a:latin typeface="Roboto"/>
                  <a:ea typeface="Roboto"/>
                  <a:cs typeface="Roboto"/>
                  <a:sym typeface="Roboto"/>
                </a:rPr>
                <a:t>Secretary </a:t>
              </a:r>
              <a:endParaRPr sz="1200" b="1">
                <a:solidFill>
                  <a:srgbClr val="FFFFFF"/>
                </a:solidFill>
                <a:latin typeface="Roboto"/>
                <a:ea typeface="Roboto"/>
                <a:cs typeface="Roboto"/>
                <a:sym typeface="Roboto"/>
              </a:endParaRPr>
            </a:p>
            <a:p>
              <a:pPr marL="609600" lvl="0" indent="-381000" algn="l" rtl="0">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Has Built a BIOS</a:t>
              </a:r>
              <a:endParaRPr sz="1200">
                <a:solidFill>
                  <a:srgbClr val="FFFFFF"/>
                </a:solidFill>
                <a:latin typeface="Roboto"/>
                <a:ea typeface="Roboto"/>
                <a:cs typeface="Roboto"/>
                <a:sym typeface="Roboto"/>
              </a:endParaRPr>
            </a:p>
            <a:p>
              <a:pPr marL="60960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p:txBody>
        </p:sp>
      </p:grpSp>
      <p:grpSp>
        <p:nvGrpSpPr>
          <p:cNvPr id="193" name="Google Shape;193;g307574da36c_17_2712"/>
          <p:cNvGrpSpPr/>
          <p:nvPr/>
        </p:nvGrpSpPr>
        <p:grpSpPr>
          <a:xfrm>
            <a:off x="6119233" y="954910"/>
            <a:ext cx="2493720" cy="4948342"/>
            <a:chOff x="1118231" y="283725"/>
            <a:chExt cx="2090819" cy="4076400"/>
          </a:xfrm>
        </p:grpSpPr>
        <p:sp>
          <p:nvSpPr>
            <p:cNvPr id="194" name="Google Shape;194;g307574da36c_17_2712"/>
            <p:cNvSpPr/>
            <p:nvPr/>
          </p:nvSpPr>
          <p:spPr>
            <a:xfrm>
              <a:off x="1178650" y="283725"/>
              <a:ext cx="2030400" cy="40764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5" name="Google Shape;195;g307574da36c_17_2712"/>
            <p:cNvSpPr/>
            <p:nvPr/>
          </p:nvSpPr>
          <p:spPr>
            <a:xfrm>
              <a:off x="1118231" y="341749"/>
              <a:ext cx="2030400" cy="24906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g307574da36c_17_2712"/>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600">
                <a:solidFill>
                  <a:srgbClr val="B02B20"/>
                </a:solidFill>
                <a:latin typeface="Roboto Medium"/>
                <a:ea typeface="Roboto Medium"/>
                <a:cs typeface="Roboto Medium"/>
                <a:sym typeface="Roboto Medium"/>
              </a:endParaRPr>
            </a:p>
          </p:txBody>
        </p:sp>
        <p:sp>
          <p:nvSpPr>
            <p:cNvPr id="197" name="Google Shape;197;g307574da36c_17_2712"/>
            <p:cNvSpPr/>
            <p:nvPr/>
          </p:nvSpPr>
          <p:spPr>
            <a:xfrm>
              <a:off x="1233923" y="1846625"/>
              <a:ext cx="1815000" cy="829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endParaRPr sz="1100">
                <a:solidFill>
                  <a:srgbClr val="B02B20"/>
                </a:solidFill>
                <a:latin typeface="Roboto"/>
                <a:ea typeface="Roboto"/>
                <a:cs typeface="Roboto"/>
                <a:sym typeface="Roboto"/>
              </a:endParaRPr>
            </a:p>
          </p:txBody>
        </p:sp>
        <p:sp>
          <p:nvSpPr>
            <p:cNvPr id="198" name="Google Shape;198;g307574da36c_17_2712"/>
            <p:cNvSpPr/>
            <p:nvPr/>
          </p:nvSpPr>
          <p:spPr>
            <a:xfrm>
              <a:off x="1233850" y="470600"/>
              <a:ext cx="18150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3000" b="1">
                  <a:solidFill>
                    <a:srgbClr val="B02B20"/>
                  </a:solidFill>
                  <a:latin typeface="Roboto"/>
                  <a:ea typeface="Roboto"/>
                  <a:cs typeface="Roboto"/>
                  <a:sym typeface="Roboto"/>
                </a:rPr>
                <a:t>Orlin</a:t>
              </a:r>
              <a:endParaRPr sz="3000">
                <a:solidFill>
                  <a:srgbClr val="B02B20"/>
                </a:solidFill>
                <a:latin typeface="Roboto Thin"/>
                <a:ea typeface="Roboto Thin"/>
                <a:cs typeface="Roboto Thin"/>
                <a:sym typeface="Roboto Thin"/>
              </a:endParaRPr>
            </a:p>
          </p:txBody>
        </p:sp>
        <p:sp>
          <p:nvSpPr>
            <p:cNvPr id="199" name="Google Shape;199;g307574da36c_17_271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g307574da36c_17_2712"/>
            <p:cNvSpPr/>
            <p:nvPr/>
          </p:nvSpPr>
          <p:spPr>
            <a:xfrm>
              <a:off x="1118297" y="3172455"/>
              <a:ext cx="2030400" cy="1085400"/>
            </a:xfrm>
            <a:prstGeom prst="rect">
              <a:avLst/>
            </a:prstGeom>
            <a:noFill/>
            <a:ln>
              <a:noFill/>
            </a:ln>
          </p:spPr>
          <p:txBody>
            <a:bodyPr spcFirstLastPara="1" wrap="square" lIns="121900" tIns="121900" rIns="121900" bIns="121900" anchor="t" anchorCtr="0">
              <a:noAutofit/>
            </a:bodyPr>
            <a:lstStyle/>
            <a:p>
              <a:pPr marL="609600" lvl="0" indent="-381000" algn="l" rtl="0">
                <a:lnSpc>
                  <a:spcPct val="115000"/>
                </a:lnSpc>
                <a:spcBef>
                  <a:spcPts val="0"/>
                </a:spcBef>
                <a:spcAft>
                  <a:spcPts val="0"/>
                </a:spcAft>
                <a:buClr>
                  <a:srgbClr val="FFFFFF"/>
                </a:buClr>
                <a:buSzPts val="1200"/>
                <a:buFont typeface="Roboto"/>
                <a:buChar char="●"/>
              </a:pPr>
              <a:r>
                <a:rPr lang="en-GB" sz="1200" b="1">
                  <a:solidFill>
                    <a:srgbClr val="FFFFFF"/>
                  </a:solidFill>
                  <a:latin typeface="Roboto"/>
                  <a:ea typeface="Roboto"/>
                  <a:cs typeface="Roboto"/>
                  <a:sym typeface="Roboto"/>
                </a:rPr>
                <a:t>Treasurer</a:t>
              </a:r>
              <a:endParaRPr sz="1200" b="1">
                <a:solidFill>
                  <a:srgbClr val="FFFFFF"/>
                </a:solidFill>
                <a:latin typeface="Roboto"/>
                <a:ea typeface="Roboto"/>
                <a:cs typeface="Roboto"/>
                <a:sym typeface="Roboto"/>
              </a:endParaRPr>
            </a:p>
            <a:p>
              <a:pPr marL="609600" lvl="0" indent="-381000" algn="l" rtl="0">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Uses a decent number of ‘devices’ - “It’s all legit I swear” </a:t>
              </a:r>
              <a:endParaRPr sz="1200">
                <a:solidFill>
                  <a:srgbClr val="FFFFFF"/>
                </a:solidFill>
                <a:latin typeface="Roboto"/>
                <a:ea typeface="Roboto"/>
                <a:cs typeface="Roboto"/>
                <a:sym typeface="Roboto"/>
              </a:endParaRPr>
            </a:p>
            <a:p>
              <a:pPr marL="609600" lvl="0" indent="0" algn="l" rtl="0">
                <a:lnSpc>
                  <a:spcPct val="115000"/>
                </a:lnSpc>
                <a:spcBef>
                  <a:spcPts val="0"/>
                </a:spcBef>
                <a:spcAft>
                  <a:spcPts val="0"/>
                </a:spcAft>
                <a:buNone/>
              </a:pPr>
              <a:endParaRPr sz="1100">
                <a:solidFill>
                  <a:srgbClr val="FFFFFF"/>
                </a:solidFill>
                <a:latin typeface="Roboto"/>
                <a:ea typeface="Roboto"/>
                <a:cs typeface="Roboto"/>
                <a:sym typeface="Roboto"/>
              </a:endParaRPr>
            </a:p>
          </p:txBody>
        </p:sp>
      </p:grpSp>
      <p:grpSp>
        <p:nvGrpSpPr>
          <p:cNvPr id="201" name="Google Shape;201;g307574da36c_17_2712"/>
          <p:cNvGrpSpPr/>
          <p:nvPr/>
        </p:nvGrpSpPr>
        <p:grpSpPr>
          <a:xfrm>
            <a:off x="8659233" y="954910"/>
            <a:ext cx="2493720" cy="4948342"/>
            <a:chOff x="1118231" y="283725"/>
            <a:chExt cx="2090819" cy="4076400"/>
          </a:xfrm>
        </p:grpSpPr>
        <p:sp>
          <p:nvSpPr>
            <p:cNvPr id="202" name="Google Shape;202;g307574da36c_17_2712"/>
            <p:cNvSpPr/>
            <p:nvPr/>
          </p:nvSpPr>
          <p:spPr>
            <a:xfrm>
              <a:off x="1178650" y="283725"/>
              <a:ext cx="2030400" cy="40764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3" name="Google Shape;203;g307574da36c_17_2712"/>
            <p:cNvSpPr/>
            <p:nvPr/>
          </p:nvSpPr>
          <p:spPr>
            <a:xfrm>
              <a:off x="1118231" y="341749"/>
              <a:ext cx="2030400" cy="24906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4" name="Google Shape;204;g307574da36c_17_2712"/>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600">
                <a:solidFill>
                  <a:srgbClr val="B02B20"/>
                </a:solidFill>
                <a:latin typeface="Roboto Medium"/>
                <a:ea typeface="Roboto Medium"/>
                <a:cs typeface="Roboto Medium"/>
                <a:sym typeface="Roboto Medium"/>
              </a:endParaRPr>
            </a:p>
          </p:txBody>
        </p:sp>
        <p:sp>
          <p:nvSpPr>
            <p:cNvPr id="205" name="Google Shape;205;g307574da36c_17_2712"/>
            <p:cNvSpPr/>
            <p:nvPr/>
          </p:nvSpPr>
          <p:spPr>
            <a:xfrm>
              <a:off x="1233923" y="1846625"/>
              <a:ext cx="1815000" cy="829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endParaRPr sz="1100">
                <a:solidFill>
                  <a:srgbClr val="B02B20"/>
                </a:solidFill>
                <a:latin typeface="Roboto"/>
                <a:ea typeface="Roboto"/>
                <a:cs typeface="Roboto"/>
                <a:sym typeface="Roboto"/>
              </a:endParaRPr>
            </a:p>
          </p:txBody>
        </p:sp>
        <p:sp>
          <p:nvSpPr>
            <p:cNvPr id="206" name="Google Shape;206;g307574da36c_17_2712"/>
            <p:cNvSpPr/>
            <p:nvPr/>
          </p:nvSpPr>
          <p:spPr>
            <a:xfrm>
              <a:off x="1233850" y="470600"/>
              <a:ext cx="18150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3000" b="1">
                  <a:solidFill>
                    <a:srgbClr val="B02B20"/>
                  </a:solidFill>
                  <a:latin typeface="Roboto"/>
                  <a:ea typeface="Roboto"/>
                  <a:cs typeface="Roboto"/>
                  <a:sym typeface="Roboto"/>
                </a:rPr>
                <a:t>Adam</a:t>
              </a:r>
              <a:endParaRPr sz="3000">
                <a:solidFill>
                  <a:srgbClr val="B02B20"/>
                </a:solidFill>
                <a:latin typeface="Roboto Thin"/>
                <a:ea typeface="Roboto Thin"/>
                <a:cs typeface="Roboto Thin"/>
                <a:sym typeface="Roboto Thin"/>
              </a:endParaRPr>
            </a:p>
          </p:txBody>
        </p:sp>
        <p:sp>
          <p:nvSpPr>
            <p:cNvPr id="207" name="Google Shape;207;g307574da36c_17_271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8" name="Google Shape;208;g307574da36c_17_2712"/>
            <p:cNvSpPr/>
            <p:nvPr/>
          </p:nvSpPr>
          <p:spPr>
            <a:xfrm>
              <a:off x="1118297" y="3172455"/>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n-GB" sz="1100" b="1">
                  <a:solidFill>
                    <a:srgbClr val="FFFFFF"/>
                  </a:solidFill>
                  <a:latin typeface="Roboto"/>
                  <a:ea typeface="Roboto"/>
                  <a:cs typeface="Roboto"/>
                  <a:sym typeface="Roboto"/>
                </a:rPr>
                <a:t>Wellbeing Officer</a:t>
              </a:r>
              <a:endParaRPr sz="1100" b="1">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n-GB" sz="1100">
                  <a:solidFill>
                    <a:srgbClr val="FFFFFF"/>
                  </a:solidFill>
                  <a:latin typeface="Roboto"/>
                  <a:ea typeface="Roboto"/>
                  <a:cs typeface="Roboto"/>
                  <a:sym typeface="Roboto"/>
                </a:rPr>
                <a:t>Is Radioactive - Ex Navy Submariner</a:t>
              </a:r>
              <a:endParaRPr sz="1100">
                <a:solidFill>
                  <a:srgbClr val="FFFFFF"/>
                </a:solidFill>
                <a:latin typeface="Roboto"/>
                <a:ea typeface="Roboto"/>
                <a:cs typeface="Roboto"/>
                <a:sym typeface="Roboto"/>
              </a:endParaRPr>
            </a:p>
          </p:txBody>
        </p:sp>
      </p:grpSp>
      <p:pic>
        <p:nvPicPr>
          <p:cNvPr id="209" name="Google Shape;209;g307574da36c_17_271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0" name="Google Shape;210;g307574da36c_17_2712"/>
          <p:cNvSpPr txBox="1"/>
          <p:nvPr/>
        </p:nvSpPr>
        <p:spPr>
          <a:xfrm>
            <a:off x="9232875" y="1593625"/>
            <a:ext cx="13464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999999"/>
                </a:solidFill>
                <a:latin typeface="Roboto"/>
                <a:ea typeface="Roboto"/>
                <a:cs typeface="Roboto"/>
                <a:sym typeface="Roboto"/>
              </a:rPr>
              <a:t>Cyber Security</a:t>
            </a:r>
            <a:endParaRPr>
              <a:solidFill>
                <a:srgbClr val="999999"/>
              </a:solidFill>
              <a:latin typeface="Roboto"/>
              <a:ea typeface="Roboto"/>
              <a:cs typeface="Roboto"/>
              <a:sym typeface="Roboto"/>
            </a:endParaRPr>
          </a:p>
        </p:txBody>
      </p:sp>
      <p:sp>
        <p:nvSpPr>
          <p:cNvPr id="211" name="Google Shape;211;g307574da36c_17_2712"/>
          <p:cNvSpPr txBox="1"/>
          <p:nvPr/>
        </p:nvSpPr>
        <p:spPr>
          <a:xfrm>
            <a:off x="1612863" y="1593625"/>
            <a:ext cx="13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999999"/>
                </a:solidFill>
                <a:latin typeface="Roboto"/>
                <a:ea typeface="Roboto"/>
                <a:cs typeface="Roboto"/>
                <a:sym typeface="Roboto"/>
              </a:rPr>
              <a:t>Cyber Security</a:t>
            </a:r>
            <a:endParaRPr/>
          </a:p>
        </p:txBody>
      </p:sp>
      <p:sp>
        <p:nvSpPr>
          <p:cNvPr id="212" name="Google Shape;212;g307574da36c_17_2712"/>
          <p:cNvSpPr txBox="1"/>
          <p:nvPr/>
        </p:nvSpPr>
        <p:spPr>
          <a:xfrm>
            <a:off x="6692888" y="1593625"/>
            <a:ext cx="13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999999"/>
                </a:solidFill>
                <a:latin typeface="Roboto"/>
                <a:ea typeface="Roboto"/>
                <a:cs typeface="Roboto"/>
                <a:sym typeface="Roboto"/>
              </a:rPr>
              <a:t>Cyber Security</a:t>
            </a:r>
            <a:endParaRPr/>
          </a:p>
        </p:txBody>
      </p:sp>
      <p:sp>
        <p:nvSpPr>
          <p:cNvPr id="213" name="Google Shape;213;g307574da36c_17_2712"/>
          <p:cNvSpPr txBox="1"/>
          <p:nvPr/>
        </p:nvSpPr>
        <p:spPr>
          <a:xfrm>
            <a:off x="3992225" y="1593625"/>
            <a:ext cx="16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999999"/>
                </a:solidFill>
                <a:latin typeface="Roboto"/>
                <a:ea typeface="Roboto"/>
                <a:cs typeface="Roboto"/>
                <a:sym typeface="Roboto"/>
              </a:rPr>
              <a:t>Computer Science</a:t>
            </a:r>
            <a:endParaRPr/>
          </a:p>
        </p:txBody>
      </p:sp>
      <p:pic>
        <p:nvPicPr>
          <p:cNvPr id="214" name="Google Shape;214;g307574da36c_17_2712"/>
          <p:cNvPicPr preferRelativeResize="0"/>
          <p:nvPr/>
        </p:nvPicPr>
        <p:blipFill>
          <a:blip r:embed="rId4">
            <a:alphaModFix/>
          </a:blip>
          <a:stretch>
            <a:fillRect/>
          </a:stretch>
        </p:blipFill>
        <p:spPr>
          <a:xfrm>
            <a:off x="9167900" y="1949600"/>
            <a:ext cx="1476300" cy="1968600"/>
          </a:xfrm>
          <a:prstGeom prst="flowChartAlternateProcess">
            <a:avLst/>
          </a:prstGeom>
          <a:noFill/>
          <a:ln>
            <a:noFill/>
          </a:ln>
        </p:spPr>
      </p:pic>
      <p:pic>
        <p:nvPicPr>
          <p:cNvPr id="215" name="Google Shape;215;g307574da36c_17_2712"/>
          <p:cNvPicPr preferRelativeResize="0"/>
          <p:nvPr/>
        </p:nvPicPr>
        <p:blipFill rotWithShape="1">
          <a:blip r:embed="rId5">
            <a:alphaModFix/>
          </a:blip>
          <a:srcRect b="25716"/>
          <a:stretch/>
        </p:blipFill>
        <p:spPr>
          <a:xfrm>
            <a:off x="4186850" y="1984250"/>
            <a:ext cx="1278300" cy="1899300"/>
          </a:xfrm>
          <a:prstGeom prst="flowChartAlternateProcess">
            <a:avLst/>
          </a:prstGeom>
          <a:noFill/>
          <a:ln>
            <a:noFill/>
          </a:ln>
        </p:spPr>
      </p:pic>
      <p:pic>
        <p:nvPicPr>
          <p:cNvPr id="216" name="Google Shape;216;g307574da36c_17_2712"/>
          <p:cNvPicPr preferRelativeResize="0"/>
          <p:nvPr/>
        </p:nvPicPr>
        <p:blipFill rotWithShape="1">
          <a:blip r:embed="rId6">
            <a:alphaModFix/>
          </a:blip>
          <a:srcRect r="13412" b="37154"/>
          <a:stretch/>
        </p:blipFill>
        <p:spPr>
          <a:xfrm>
            <a:off x="1646925" y="2006125"/>
            <a:ext cx="1278300" cy="1855500"/>
          </a:xfrm>
          <a:prstGeom prst="flowChartAlternateProcess">
            <a:avLst/>
          </a:prstGeom>
          <a:noFill/>
          <a:ln>
            <a:noFill/>
          </a:ln>
        </p:spPr>
      </p:pic>
      <p:pic>
        <p:nvPicPr>
          <p:cNvPr id="217" name="Google Shape;217;g307574da36c_17_2712"/>
          <p:cNvPicPr preferRelativeResize="0"/>
          <p:nvPr/>
        </p:nvPicPr>
        <p:blipFill rotWithShape="1">
          <a:blip r:embed="rId7">
            <a:alphaModFix/>
          </a:blip>
          <a:srcRect l="12150" t="14258" r="21563" b="19761"/>
          <a:stretch/>
        </p:blipFill>
        <p:spPr>
          <a:xfrm>
            <a:off x="6780038" y="1949600"/>
            <a:ext cx="1172100" cy="1968600"/>
          </a:xfrm>
          <a:prstGeom prst="roundRect">
            <a:avLst>
              <a:gd name="adj" fmla="val 16667"/>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g307574da36c_17_1375"/>
          <p:cNvPicPr preferRelativeResize="0"/>
          <p:nvPr/>
        </p:nvPicPr>
        <p:blipFill rotWithShape="1">
          <a:blip r:embed="rId3">
            <a:alphaModFix/>
          </a:blip>
          <a:srcRect/>
          <a:stretch/>
        </p:blipFill>
        <p:spPr>
          <a:xfrm>
            <a:off x="5510017" y="5233940"/>
            <a:ext cx="1171969" cy="1365944"/>
          </a:xfrm>
          <a:prstGeom prst="rect">
            <a:avLst/>
          </a:prstGeom>
          <a:noFill/>
          <a:ln>
            <a:noFill/>
          </a:ln>
        </p:spPr>
      </p:pic>
      <p:pic>
        <p:nvPicPr>
          <p:cNvPr id="584" name="Google Shape;584;g307574da36c_17_1375"/>
          <p:cNvPicPr preferRelativeResize="0"/>
          <p:nvPr/>
        </p:nvPicPr>
        <p:blipFill>
          <a:blip r:embed="rId4">
            <a:alphaModFix/>
          </a:blip>
          <a:stretch>
            <a:fillRect/>
          </a:stretch>
        </p:blipFill>
        <p:spPr>
          <a:xfrm>
            <a:off x="0" y="0"/>
            <a:ext cx="12192000" cy="6857997"/>
          </a:xfrm>
          <a:prstGeom prst="rect">
            <a:avLst/>
          </a:prstGeom>
          <a:noFill/>
          <a:ln>
            <a:noFill/>
          </a:ln>
        </p:spPr>
      </p:pic>
      <p:sp>
        <p:nvSpPr>
          <p:cNvPr id="585" name="Google Shape;585;g307574da36c_17_137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FFFFFF"/>
              </a:solidFill>
              <a:latin typeface="Comic Sans MS"/>
              <a:ea typeface="Comic Sans MS"/>
              <a:cs typeface="Comic Sans MS"/>
              <a:sym typeface="Comic Sans MS"/>
            </a:endParaRPr>
          </a:p>
        </p:txBody>
      </p:sp>
      <p:pic>
        <p:nvPicPr>
          <p:cNvPr id="586" name="Google Shape;586;g307574da36c_17_1375"/>
          <p:cNvPicPr preferRelativeResize="0"/>
          <p:nvPr/>
        </p:nvPicPr>
        <p:blipFill>
          <a:blip r:embed="rId5">
            <a:alphaModFix/>
          </a:blip>
          <a:stretch>
            <a:fillRect/>
          </a:stretch>
        </p:blipFill>
        <p:spPr>
          <a:xfrm>
            <a:off x="5510008" y="5330920"/>
            <a:ext cx="1171975" cy="1171975"/>
          </a:xfrm>
          <a:prstGeom prst="rect">
            <a:avLst/>
          </a:prstGeom>
          <a:noFill/>
          <a:ln w="9525" cap="flat" cmpd="sng">
            <a:solidFill>
              <a:schemeClr val="dk2"/>
            </a:solidFill>
            <a:prstDash val="solid"/>
            <a:round/>
            <a:headEnd type="none" w="sm" len="sm"/>
            <a:tailEnd type="none" w="sm" len="sm"/>
          </a:ln>
        </p:spPr>
      </p:pic>
      <p:pic>
        <p:nvPicPr>
          <p:cNvPr id="587" name="Google Shape;587;g307574da36c_17_1375"/>
          <p:cNvPicPr preferRelativeResize="0"/>
          <p:nvPr/>
        </p:nvPicPr>
        <p:blipFill>
          <a:blip r:embed="rId6">
            <a:alphaModFix/>
          </a:blip>
          <a:stretch>
            <a:fillRect/>
          </a:stretch>
        </p:blipFill>
        <p:spPr>
          <a:xfrm>
            <a:off x="1563350" y="1787113"/>
            <a:ext cx="9065275" cy="320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g307574da36c_0_5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594" name="Google Shape;594;g307574da36c_0_5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Your turn!</a:t>
            </a:r>
            <a:endParaRPr sz="4800" b="0" i="0" u="none" strike="noStrike" cap="none">
              <a:solidFill>
                <a:srgbClr val="FFFFFF"/>
              </a:solidFill>
              <a:latin typeface="Comic Sans MS"/>
              <a:ea typeface="Comic Sans MS"/>
              <a:cs typeface="Comic Sans MS"/>
              <a:sym typeface="Comic Sans MS"/>
            </a:endParaRPr>
          </a:p>
        </p:txBody>
      </p:sp>
      <p:pic>
        <p:nvPicPr>
          <p:cNvPr id="595" name="Google Shape;595;g307574da36c_0_50"/>
          <p:cNvPicPr preferRelativeResize="0"/>
          <p:nvPr/>
        </p:nvPicPr>
        <p:blipFill>
          <a:blip r:embed="rId4">
            <a:alphaModFix/>
          </a:blip>
          <a:stretch>
            <a:fillRect/>
          </a:stretch>
        </p:blipFill>
        <p:spPr>
          <a:xfrm>
            <a:off x="6040800" y="1845750"/>
            <a:ext cx="5659834" cy="3166500"/>
          </a:xfrm>
          <a:prstGeom prst="rect">
            <a:avLst/>
          </a:prstGeom>
          <a:noFill/>
          <a:ln>
            <a:noFill/>
          </a:ln>
        </p:spPr>
      </p:pic>
      <p:pic>
        <p:nvPicPr>
          <p:cNvPr id="596" name="Google Shape;596;g307574da36c_0_50"/>
          <p:cNvPicPr preferRelativeResize="0"/>
          <p:nvPr/>
        </p:nvPicPr>
        <p:blipFill>
          <a:blip r:embed="rId5">
            <a:alphaModFix/>
          </a:blip>
          <a:stretch>
            <a:fillRect/>
          </a:stretch>
        </p:blipFill>
        <p:spPr>
          <a:xfrm>
            <a:off x="1589150" y="1393063"/>
            <a:ext cx="2190750" cy="2143125"/>
          </a:xfrm>
          <a:prstGeom prst="rect">
            <a:avLst/>
          </a:prstGeom>
          <a:noFill/>
          <a:ln>
            <a:noFill/>
          </a:ln>
        </p:spPr>
      </p:pic>
      <p:pic>
        <p:nvPicPr>
          <p:cNvPr id="597" name="Google Shape;597;g307574da36c_0_50"/>
          <p:cNvPicPr preferRelativeResize="0"/>
          <p:nvPr/>
        </p:nvPicPr>
        <p:blipFill>
          <a:blip r:embed="rId6">
            <a:alphaModFix/>
          </a:blip>
          <a:stretch>
            <a:fillRect/>
          </a:stretch>
        </p:blipFill>
        <p:spPr>
          <a:xfrm>
            <a:off x="538610" y="3705288"/>
            <a:ext cx="4291825" cy="175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306c01dda16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Social !!!!!!!!!!!!!!!! </a:t>
            </a:r>
            <a:r>
              <a:rPr lang="en-GB" sz="2400" b="0" i="0" u="none" strike="noStrike" cap="none">
                <a:solidFill>
                  <a:srgbClr val="FFFFFF"/>
                </a:solidFill>
                <a:latin typeface="Comic Sans MS"/>
                <a:ea typeface="Comic Sans MS"/>
                <a:cs typeface="Comic Sans MS"/>
                <a:sym typeface="Comic Sans MS"/>
              </a:rPr>
              <a:t>( </a:t>
            </a:r>
            <a:r>
              <a:rPr lang="en-GB" sz="2400">
                <a:solidFill>
                  <a:srgbClr val="FFFFFF"/>
                </a:solidFill>
                <a:latin typeface="Comic Sans MS"/>
                <a:ea typeface="Comic Sans MS"/>
                <a:cs typeface="Comic Sans MS"/>
                <a:sym typeface="Comic Sans MS"/>
              </a:rPr>
              <a:t>A</a:t>
            </a:r>
            <a:r>
              <a:rPr lang="en-GB" sz="2400" b="0" i="0" u="none" strike="noStrike" cap="none">
                <a:solidFill>
                  <a:srgbClr val="FFFFFF"/>
                </a:solidFill>
                <a:latin typeface="Comic Sans MS"/>
                <a:ea typeface="Comic Sans MS"/>
                <a:cs typeface="Comic Sans MS"/>
                <a:sym typeface="Comic Sans MS"/>
              </a:rPr>
              <a:t>dam </a:t>
            </a:r>
            <a:r>
              <a:rPr lang="en-GB" sz="2400">
                <a:solidFill>
                  <a:srgbClr val="FFFFFF"/>
                </a:solidFill>
                <a:latin typeface="Comic Sans MS"/>
                <a:ea typeface="Comic Sans MS"/>
                <a:cs typeface="Comic Sans MS"/>
                <a:sym typeface="Comic Sans MS"/>
              </a:rPr>
              <a:t>added the !’s )</a:t>
            </a:r>
            <a:endParaRPr sz="2400" b="0" i="0" u="none" strike="noStrike" cap="none">
              <a:solidFill>
                <a:srgbClr val="FFFFFF"/>
              </a:solidFill>
              <a:latin typeface="Comic Sans MS"/>
              <a:ea typeface="Comic Sans MS"/>
              <a:cs typeface="Comic Sans MS"/>
              <a:sym typeface="Comic Sans MS"/>
            </a:endParaRPr>
          </a:p>
        </p:txBody>
      </p:sp>
      <p:pic>
        <p:nvPicPr>
          <p:cNvPr id="224" name="Google Shape;224;g306c01dda16_0_0"/>
          <p:cNvPicPr preferRelativeResize="0"/>
          <p:nvPr/>
        </p:nvPicPr>
        <p:blipFill rotWithShape="1">
          <a:blip r:embed="rId3">
            <a:alphaModFix/>
          </a:blip>
          <a:srcRect/>
          <a:stretch/>
        </p:blipFill>
        <p:spPr>
          <a:xfrm>
            <a:off x="1743369" y="4595225"/>
            <a:ext cx="1904914" cy="1111200"/>
          </a:xfrm>
          <a:prstGeom prst="rect">
            <a:avLst/>
          </a:prstGeom>
          <a:noFill/>
          <a:ln>
            <a:noFill/>
          </a:ln>
        </p:spPr>
      </p:pic>
      <p:pic>
        <p:nvPicPr>
          <p:cNvPr id="225" name="Google Shape;225;g306c01dda16_0_0"/>
          <p:cNvPicPr preferRelativeResize="0"/>
          <p:nvPr/>
        </p:nvPicPr>
        <p:blipFill rotWithShape="1">
          <a:blip r:embed="rId4">
            <a:alphaModFix/>
          </a:blip>
          <a:srcRect/>
          <a:stretch/>
        </p:blipFill>
        <p:spPr>
          <a:xfrm>
            <a:off x="6402025" y="1789400"/>
            <a:ext cx="3086350" cy="697100"/>
          </a:xfrm>
          <a:prstGeom prst="rect">
            <a:avLst/>
          </a:prstGeom>
          <a:noFill/>
          <a:ln>
            <a:noFill/>
          </a:ln>
        </p:spPr>
      </p:pic>
      <p:pic>
        <p:nvPicPr>
          <p:cNvPr id="226" name="Google Shape;226;g306c01dda16_0_0"/>
          <p:cNvPicPr preferRelativeResize="0"/>
          <p:nvPr/>
        </p:nvPicPr>
        <p:blipFill rotWithShape="1">
          <a:blip r:embed="rId5">
            <a:alphaModFix/>
          </a:blip>
          <a:srcRect/>
          <a:stretch/>
        </p:blipFill>
        <p:spPr>
          <a:xfrm>
            <a:off x="1065700" y="896150"/>
            <a:ext cx="1590350" cy="1590350"/>
          </a:xfrm>
          <a:prstGeom prst="rect">
            <a:avLst/>
          </a:prstGeom>
          <a:noFill/>
          <a:ln>
            <a:noFill/>
          </a:ln>
        </p:spPr>
      </p:pic>
      <p:grpSp>
        <p:nvGrpSpPr>
          <p:cNvPr id="227" name="Google Shape;227;g306c01dda16_0_0"/>
          <p:cNvGrpSpPr/>
          <p:nvPr/>
        </p:nvGrpSpPr>
        <p:grpSpPr>
          <a:xfrm>
            <a:off x="6018154" y="2486506"/>
            <a:ext cx="3306776" cy="2305080"/>
            <a:chOff x="4526679" y="1857800"/>
            <a:chExt cx="2480144" cy="1728853"/>
          </a:xfrm>
        </p:grpSpPr>
        <p:sp>
          <p:nvSpPr>
            <p:cNvPr id="228" name="Google Shape;228;g306c01dda16_0_0"/>
            <p:cNvSpPr/>
            <p:nvPr/>
          </p:nvSpPr>
          <p:spPr>
            <a:xfrm>
              <a:off x="4849302" y="3079475"/>
              <a:ext cx="1958400" cy="133500"/>
            </a:xfrm>
            <a:prstGeom prst="rect">
              <a:avLst/>
            </a:prstGeom>
            <a:solidFill>
              <a:srgbClr val="D8372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29" name="Google Shape;229;g306c01dda16_0_0"/>
            <p:cNvGrpSpPr/>
            <p:nvPr/>
          </p:nvGrpSpPr>
          <p:grpSpPr>
            <a:xfrm>
              <a:off x="4526679" y="1857800"/>
              <a:ext cx="2480144" cy="1728853"/>
              <a:chOff x="4526679" y="1857800"/>
              <a:chExt cx="2480144" cy="1728853"/>
            </a:xfrm>
          </p:grpSpPr>
          <p:grpSp>
            <p:nvGrpSpPr>
              <p:cNvPr id="230" name="Google Shape;230;g306c01dda16_0_0"/>
              <p:cNvGrpSpPr/>
              <p:nvPr/>
            </p:nvGrpSpPr>
            <p:grpSpPr>
              <a:xfrm>
                <a:off x="4808316" y="2800065"/>
                <a:ext cx="92400" cy="411825"/>
                <a:chOff x="845575" y="2563700"/>
                <a:chExt cx="92400" cy="411825"/>
              </a:xfrm>
            </p:grpSpPr>
            <p:cxnSp>
              <p:nvCxnSpPr>
                <p:cNvPr id="231" name="Google Shape;231;g306c01dda16_0_0"/>
                <p:cNvCxnSpPr/>
                <p:nvPr/>
              </p:nvCxnSpPr>
              <p:spPr>
                <a:xfrm>
                  <a:off x="891775" y="2616125"/>
                  <a:ext cx="0" cy="359400"/>
                </a:xfrm>
                <a:prstGeom prst="straightConnector1">
                  <a:avLst/>
                </a:prstGeom>
                <a:noFill/>
                <a:ln w="9525" cap="flat" cmpd="sng">
                  <a:solidFill>
                    <a:schemeClr val="lt1"/>
                  </a:solidFill>
                  <a:prstDash val="solid"/>
                  <a:round/>
                  <a:headEnd type="none" w="sm" len="sm"/>
                  <a:tailEnd type="none" w="sm" len="sm"/>
                </a:ln>
              </p:spPr>
            </p:cxnSp>
            <p:sp>
              <p:nvSpPr>
                <p:cNvPr id="232" name="Google Shape;232;g306c01dda16_0_0"/>
                <p:cNvSpPr/>
                <p:nvPr/>
              </p:nvSpPr>
              <p:spPr>
                <a:xfrm>
                  <a:off x="845575" y="2563700"/>
                  <a:ext cx="92400" cy="92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33" name="Google Shape;233;g306c01dda16_0_0"/>
              <p:cNvSpPr txBox="1"/>
              <p:nvPr/>
            </p:nvSpPr>
            <p:spPr>
              <a:xfrm>
                <a:off x="4526679" y="3215253"/>
                <a:ext cx="6927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endParaRPr sz="1600" b="1">
                  <a:solidFill>
                    <a:schemeClr val="lt1"/>
                  </a:solidFill>
                  <a:latin typeface="Roboto"/>
                  <a:ea typeface="Roboto"/>
                  <a:cs typeface="Roboto"/>
                  <a:sym typeface="Roboto"/>
                </a:endParaRPr>
              </a:p>
            </p:txBody>
          </p:sp>
          <p:sp>
            <p:nvSpPr>
              <p:cNvPr id="234" name="Google Shape;234;g306c01dda16_0_0"/>
              <p:cNvSpPr txBox="1"/>
              <p:nvPr/>
            </p:nvSpPr>
            <p:spPr>
              <a:xfrm>
                <a:off x="4753223" y="185780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100" b="1">
                    <a:solidFill>
                      <a:schemeClr val="lt1"/>
                    </a:solidFill>
                    <a:latin typeface="Roboto"/>
                    <a:ea typeface="Roboto"/>
                    <a:cs typeface="Roboto"/>
                    <a:sym typeface="Roboto"/>
                  </a:rPr>
                  <a:t>Oddbar - Stop 3 </a:t>
                </a:r>
                <a:endParaRPr sz="1100" b="1">
                  <a:solidFill>
                    <a:schemeClr val="lt1"/>
                  </a:solidFill>
                  <a:latin typeface="Roboto"/>
                  <a:ea typeface="Roboto"/>
                  <a:cs typeface="Roboto"/>
                  <a:sym typeface="Roboto"/>
                </a:endParaRPr>
              </a:p>
              <a:p>
                <a:pPr marL="0" lvl="0" indent="0" algn="l" rtl="0">
                  <a:spcBef>
                    <a:spcPts val="0"/>
                  </a:spcBef>
                  <a:spcAft>
                    <a:spcPts val="0"/>
                  </a:spcAft>
                  <a:buNone/>
                </a:pPr>
                <a:endParaRPr sz="1100" b="1">
                  <a:solidFill>
                    <a:schemeClr val="lt1"/>
                  </a:solidFill>
                  <a:latin typeface="Roboto"/>
                  <a:ea typeface="Roboto"/>
                  <a:cs typeface="Roboto"/>
                  <a:sym typeface="Roboto"/>
                </a:endParaRPr>
              </a:p>
              <a:p>
                <a:pPr marL="0" lvl="0" indent="0" algn="l" rtl="0">
                  <a:spcBef>
                    <a:spcPts val="0"/>
                  </a:spcBef>
                  <a:spcAft>
                    <a:spcPts val="2100"/>
                  </a:spcAft>
                  <a:buNone/>
                </a:pPr>
                <a:r>
                  <a:rPr lang="en-GB" sz="1100">
                    <a:solidFill>
                      <a:schemeClr val="lt1"/>
                    </a:solidFill>
                    <a:latin typeface="Roboto"/>
                    <a:ea typeface="Roboto"/>
                    <a:cs typeface="Roboto"/>
                    <a:sym typeface="Roboto"/>
                  </a:rPr>
                  <a:t>We will head to oddbar at approx: </a:t>
                </a:r>
                <a:br>
                  <a:rPr lang="en-GB" sz="1100">
                    <a:solidFill>
                      <a:schemeClr val="lt1"/>
                    </a:solidFill>
                    <a:latin typeface="Roboto"/>
                    <a:ea typeface="Roboto"/>
                    <a:cs typeface="Roboto"/>
                    <a:sym typeface="Roboto"/>
                  </a:rPr>
                </a:br>
                <a:br>
                  <a:rPr lang="en-GB" sz="1100">
                    <a:solidFill>
                      <a:schemeClr val="lt1"/>
                    </a:solidFill>
                    <a:latin typeface="Roboto"/>
                    <a:ea typeface="Roboto"/>
                    <a:cs typeface="Roboto"/>
                    <a:sym typeface="Roboto"/>
                  </a:rPr>
                </a:br>
                <a:r>
                  <a:rPr lang="en-GB" sz="1100" b="1">
                    <a:solidFill>
                      <a:schemeClr val="lt1"/>
                    </a:solidFill>
                    <a:latin typeface="Roboto"/>
                    <a:ea typeface="Roboto"/>
                    <a:cs typeface="Roboto"/>
                    <a:sym typeface="Roboto"/>
                  </a:rPr>
                  <a:t>21:00</a:t>
                </a:r>
                <a:endParaRPr sz="1100" b="1">
                  <a:solidFill>
                    <a:schemeClr val="lt1"/>
                  </a:solidFill>
                  <a:latin typeface="Roboto"/>
                  <a:ea typeface="Roboto"/>
                  <a:cs typeface="Roboto"/>
                  <a:sym typeface="Roboto"/>
                </a:endParaRPr>
              </a:p>
            </p:txBody>
          </p:sp>
        </p:grpSp>
      </p:grpSp>
      <p:grpSp>
        <p:nvGrpSpPr>
          <p:cNvPr id="235" name="Google Shape;235;g306c01dda16_0_0"/>
          <p:cNvGrpSpPr/>
          <p:nvPr/>
        </p:nvGrpSpPr>
        <p:grpSpPr>
          <a:xfrm>
            <a:off x="8563599" y="3612873"/>
            <a:ext cx="3628096" cy="2314147"/>
            <a:chOff x="6435810" y="2702596"/>
            <a:chExt cx="2721140" cy="1735654"/>
          </a:xfrm>
        </p:grpSpPr>
        <p:sp>
          <p:nvSpPr>
            <p:cNvPr id="236" name="Google Shape;236;g306c01dda16_0_0"/>
            <p:cNvSpPr/>
            <p:nvPr/>
          </p:nvSpPr>
          <p:spPr>
            <a:xfrm>
              <a:off x="6807650" y="3079475"/>
              <a:ext cx="2349300" cy="133500"/>
            </a:xfrm>
            <a:prstGeom prst="rect">
              <a:avLst/>
            </a:prstGeom>
            <a:solidFill>
              <a:srgbClr val="801F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37" name="Google Shape;237;g306c01dda16_0_0"/>
            <p:cNvGrpSpPr/>
            <p:nvPr/>
          </p:nvGrpSpPr>
          <p:grpSpPr>
            <a:xfrm>
              <a:off x="6435810" y="2702596"/>
              <a:ext cx="2494563" cy="1735654"/>
              <a:chOff x="6435810" y="2702596"/>
              <a:chExt cx="2494563" cy="1735654"/>
            </a:xfrm>
          </p:grpSpPr>
          <p:grpSp>
            <p:nvGrpSpPr>
              <p:cNvPr id="238" name="Google Shape;238;g306c01dda16_0_0"/>
              <p:cNvGrpSpPr/>
              <p:nvPr/>
            </p:nvGrpSpPr>
            <p:grpSpPr>
              <a:xfrm rot="10800000">
                <a:off x="6760035" y="3079467"/>
                <a:ext cx="92400" cy="411825"/>
                <a:chOff x="2070100" y="2563700"/>
                <a:chExt cx="92400" cy="411825"/>
              </a:xfrm>
            </p:grpSpPr>
            <p:cxnSp>
              <p:nvCxnSpPr>
                <p:cNvPr id="239" name="Google Shape;239;g306c01dda16_0_0"/>
                <p:cNvCxnSpPr/>
                <p:nvPr/>
              </p:nvCxnSpPr>
              <p:spPr>
                <a:xfrm>
                  <a:off x="2116300" y="2616125"/>
                  <a:ext cx="0" cy="359400"/>
                </a:xfrm>
                <a:prstGeom prst="straightConnector1">
                  <a:avLst/>
                </a:prstGeom>
                <a:noFill/>
                <a:ln w="9525" cap="flat" cmpd="sng">
                  <a:solidFill>
                    <a:schemeClr val="lt1"/>
                  </a:solidFill>
                  <a:prstDash val="solid"/>
                  <a:round/>
                  <a:headEnd type="none" w="sm" len="sm"/>
                  <a:tailEnd type="none" w="sm" len="sm"/>
                </a:ln>
              </p:spPr>
            </p:cxnSp>
            <p:sp>
              <p:nvSpPr>
                <p:cNvPr id="240" name="Google Shape;240;g306c01dda16_0_0"/>
                <p:cNvSpPr/>
                <p:nvPr/>
              </p:nvSpPr>
              <p:spPr>
                <a:xfrm>
                  <a:off x="2070100" y="2563700"/>
                  <a:ext cx="92400" cy="92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41" name="Google Shape;241;g306c01dda16_0_0"/>
              <p:cNvSpPr txBox="1"/>
              <p:nvPr/>
            </p:nvSpPr>
            <p:spPr>
              <a:xfrm>
                <a:off x="6435810" y="2702596"/>
                <a:ext cx="7458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endParaRPr sz="1600" b="1">
                  <a:solidFill>
                    <a:schemeClr val="lt1"/>
                  </a:solidFill>
                  <a:latin typeface="Roboto"/>
                  <a:ea typeface="Roboto"/>
                  <a:cs typeface="Roboto"/>
                  <a:sym typeface="Roboto"/>
                </a:endParaRPr>
              </a:p>
            </p:txBody>
          </p:sp>
          <p:sp>
            <p:nvSpPr>
              <p:cNvPr id="242" name="Google Shape;242;g306c01dda16_0_0"/>
              <p:cNvSpPr txBox="1"/>
              <p:nvPr/>
            </p:nvSpPr>
            <p:spPr>
              <a:xfrm>
                <a:off x="6676773" y="349445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100" b="1">
                    <a:solidFill>
                      <a:schemeClr val="lt1"/>
                    </a:solidFill>
                    <a:latin typeface="Roboto"/>
                    <a:ea typeface="Roboto"/>
                    <a:cs typeface="Roboto"/>
                    <a:sym typeface="Roboto"/>
                  </a:rPr>
                  <a:t>Mosh - Stop 4 </a:t>
                </a:r>
                <a:endParaRPr sz="1100" b="1">
                  <a:solidFill>
                    <a:schemeClr val="lt1"/>
                  </a:solidFill>
                  <a:latin typeface="Roboto"/>
                  <a:ea typeface="Roboto"/>
                  <a:cs typeface="Roboto"/>
                  <a:sym typeface="Roboto"/>
                </a:endParaRPr>
              </a:p>
              <a:p>
                <a:pPr marL="0" lvl="0" indent="0" algn="l" rtl="0">
                  <a:spcBef>
                    <a:spcPts val="0"/>
                  </a:spcBef>
                  <a:spcAft>
                    <a:spcPts val="0"/>
                  </a:spcAft>
                  <a:buNone/>
                </a:pPr>
                <a:endParaRPr sz="1100" b="1">
                  <a:solidFill>
                    <a:schemeClr val="lt1"/>
                  </a:solidFill>
                  <a:latin typeface="Roboto"/>
                  <a:ea typeface="Roboto"/>
                  <a:cs typeface="Roboto"/>
                  <a:sym typeface="Roboto"/>
                </a:endParaRPr>
              </a:p>
              <a:p>
                <a:pPr marL="0" lvl="0" indent="0" algn="l" rtl="0">
                  <a:spcBef>
                    <a:spcPts val="0"/>
                  </a:spcBef>
                  <a:spcAft>
                    <a:spcPts val="2100"/>
                  </a:spcAft>
                  <a:buNone/>
                </a:pPr>
                <a:r>
                  <a:rPr lang="en-GB" sz="1100">
                    <a:solidFill>
                      <a:schemeClr val="lt1"/>
                    </a:solidFill>
                    <a:latin typeface="Roboto"/>
                    <a:ea typeface="Roboto"/>
                    <a:cs typeface="Roboto"/>
                    <a:sym typeface="Roboto"/>
                  </a:rPr>
                  <a:t>This is heaven and hell, perfectly blended into 3 floors containing the cheapest drinks in Leicester, this is the pinnacle of a hackers life… (ps not mandatory)</a:t>
                </a:r>
                <a:br>
                  <a:rPr lang="en-GB" sz="1100">
                    <a:solidFill>
                      <a:schemeClr val="lt1"/>
                    </a:solidFill>
                    <a:latin typeface="Roboto"/>
                    <a:ea typeface="Roboto"/>
                    <a:cs typeface="Roboto"/>
                    <a:sym typeface="Roboto"/>
                  </a:rPr>
                </a:br>
                <a:r>
                  <a:rPr lang="en-GB" sz="1100">
                    <a:solidFill>
                      <a:schemeClr val="lt1"/>
                    </a:solidFill>
                    <a:latin typeface="Roboto"/>
                    <a:ea typeface="Roboto"/>
                    <a:cs typeface="Roboto"/>
                    <a:sym typeface="Roboto"/>
                  </a:rPr>
                  <a:t>(DO NOT LET ADAM GO TO MOSH) </a:t>
                </a:r>
                <a:endParaRPr sz="1100" b="1">
                  <a:solidFill>
                    <a:schemeClr val="lt1"/>
                  </a:solidFill>
                  <a:latin typeface="Roboto"/>
                  <a:ea typeface="Roboto"/>
                  <a:cs typeface="Roboto"/>
                  <a:sym typeface="Roboto"/>
                </a:endParaRPr>
              </a:p>
            </p:txBody>
          </p:sp>
        </p:grpSp>
      </p:grpSp>
      <p:grpSp>
        <p:nvGrpSpPr>
          <p:cNvPr id="243" name="Google Shape;243;g306c01dda16_0_0"/>
          <p:cNvGrpSpPr/>
          <p:nvPr/>
        </p:nvGrpSpPr>
        <p:grpSpPr>
          <a:xfrm>
            <a:off x="644038" y="2486506"/>
            <a:ext cx="3440889" cy="2305094"/>
            <a:chOff x="495991" y="1857800"/>
            <a:chExt cx="2580731" cy="1728863"/>
          </a:xfrm>
        </p:grpSpPr>
        <p:sp>
          <p:nvSpPr>
            <p:cNvPr id="244" name="Google Shape;244;g306c01dda16_0_0"/>
            <p:cNvSpPr/>
            <p:nvPr/>
          </p:nvSpPr>
          <p:spPr>
            <a:xfrm>
              <a:off x="932600" y="3079475"/>
              <a:ext cx="1958400" cy="133500"/>
            </a:xfrm>
            <a:prstGeom prst="rect">
              <a:avLst/>
            </a:prstGeom>
            <a:solidFill>
              <a:srgbClr val="D8372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45" name="Google Shape;245;g306c01dda16_0_0"/>
            <p:cNvGrpSpPr/>
            <p:nvPr/>
          </p:nvGrpSpPr>
          <p:grpSpPr>
            <a:xfrm>
              <a:off x="495991" y="1857800"/>
              <a:ext cx="2580731" cy="1728863"/>
              <a:chOff x="495991" y="1857800"/>
              <a:chExt cx="2580731" cy="1728863"/>
            </a:xfrm>
          </p:grpSpPr>
          <p:sp>
            <p:nvSpPr>
              <p:cNvPr id="246" name="Google Shape;246;g306c01dda16_0_0"/>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endParaRPr sz="1600" b="1">
                  <a:solidFill>
                    <a:schemeClr val="lt1"/>
                  </a:solidFill>
                  <a:latin typeface="Roboto"/>
                  <a:ea typeface="Roboto"/>
                  <a:cs typeface="Roboto"/>
                  <a:sym typeface="Roboto"/>
                </a:endParaRPr>
              </a:p>
            </p:txBody>
          </p:sp>
          <p:grpSp>
            <p:nvGrpSpPr>
              <p:cNvPr id="247" name="Google Shape;247;g306c01dda16_0_0"/>
              <p:cNvGrpSpPr/>
              <p:nvPr/>
            </p:nvGrpSpPr>
            <p:grpSpPr>
              <a:xfrm>
                <a:off x="881025" y="2800065"/>
                <a:ext cx="92400" cy="411825"/>
                <a:chOff x="845575" y="2563700"/>
                <a:chExt cx="92400" cy="411825"/>
              </a:xfrm>
            </p:grpSpPr>
            <p:cxnSp>
              <p:nvCxnSpPr>
                <p:cNvPr id="248" name="Google Shape;248;g306c01dda16_0_0"/>
                <p:cNvCxnSpPr/>
                <p:nvPr/>
              </p:nvCxnSpPr>
              <p:spPr>
                <a:xfrm>
                  <a:off x="891775" y="2616125"/>
                  <a:ext cx="0" cy="359400"/>
                </a:xfrm>
                <a:prstGeom prst="straightConnector1">
                  <a:avLst/>
                </a:prstGeom>
                <a:noFill/>
                <a:ln w="9525" cap="flat" cmpd="sng">
                  <a:solidFill>
                    <a:schemeClr val="lt1"/>
                  </a:solidFill>
                  <a:prstDash val="solid"/>
                  <a:round/>
                  <a:headEnd type="none" w="sm" len="sm"/>
                  <a:tailEnd type="none" w="sm" len="sm"/>
                </a:ln>
              </p:spPr>
            </p:cxnSp>
            <p:sp>
              <p:nvSpPr>
                <p:cNvPr id="249" name="Google Shape;249;g306c01dda16_0_0"/>
                <p:cNvSpPr/>
                <p:nvPr/>
              </p:nvSpPr>
              <p:spPr>
                <a:xfrm>
                  <a:off x="845575" y="2563700"/>
                  <a:ext cx="92400" cy="92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lt1"/>
                    </a:solidFill>
                  </a:endParaRPr>
                </a:p>
              </p:txBody>
            </p:sp>
          </p:grpSp>
          <p:sp>
            <p:nvSpPr>
              <p:cNvPr id="250" name="Google Shape;250;g306c01dda16_0_0"/>
              <p:cNvSpPr txBox="1"/>
              <p:nvPr/>
            </p:nvSpPr>
            <p:spPr>
              <a:xfrm>
                <a:off x="823122" y="185780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100" b="1">
                    <a:solidFill>
                      <a:schemeClr val="lt1"/>
                    </a:solidFill>
                    <a:latin typeface="Roboto"/>
                    <a:ea typeface="Roboto"/>
                    <a:cs typeface="Roboto"/>
                    <a:sym typeface="Roboto"/>
                  </a:rPr>
                  <a:t>The Soar Point - Stop 1 </a:t>
                </a:r>
                <a:endParaRPr sz="1100" b="1">
                  <a:solidFill>
                    <a:schemeClr val="lt1"/>
                  </a:solidFill>
                  <a:latin typeface="Roboto"/>
                  <a:ea typeface="Roboto"/>
                  <a:cs typeface="Roboto"/>
                  <a:sym typeface="Roboto"/>
                </a:endParaRPr>
              </a:p>
              <a:p>
                <a:pPr marL="0" lvl="0" indent="0" algn="l" rtl="0">
                  <a:spcBef>
                    <a:spcPts val="0"/>
                  </a:spcBef>
                  <a:spcAft>
                    <a:spcPts val="0"/>
                  </a:spcAft>
                  <a:buNone/>
                </a:pPr>
                <a:endParaRPr sz="1100" b="1">
                  <a:solidFill>
                    <a:schemeClr val="lt1"/>
                  </a:solidFill>
                  <a:latin typeface="Roboto"/>
                  <a:ea typeface="Roboto"/>
                  <a:cs typeface="Roboto"/>
                  <a:sym typeface="Roboto"/>
                </a:endParaRPr>
              </a:p>
              <a:p>
                <a:pPr marL="0" lvl="0" indent="0" algn="l" rtl="0">
                  <a:spcBef>
                    <a:spcPts val="0"/>
                  </a:spcBef>
                  <a:spcAft>
                    <a:spcPts val="2100"/>
                  </a:spcAft>
                  <a:buNone/>
                </a:pPr>
                <a:r>
                  <a:rPr lang="en-GB" sz="1100">
                    <a:solidFill>
                      <a:schemeClr val="lt1"/>
                    </a:solidFill>
                    <a:latin typeface="Roboto"/>
                    <a:ea typeface="Roboto"/>
                    <a:cs typeface="Roboto"/>
                    <a:sym typeface="Roboto"/>
                  </a:rPr>
                  <a:t>We will head to the Soar point at approx: </a:t>
                </a:r>
                <a:br>
                  <a:rPr lang="en-GB" sz="1100">
                    <a:solidFill>
                      <a:schemeClr val="lt1"/>
                    </a:solidFill>
                    <a:latin typeface="Roboto"/>
                    <a:ea typeface="Roboto"/>
                    <a:cs typeface="Roboto"/>
                    <a:sym typeface="Roboto"/>
                  </a:rPr>
                </a:br>
                <a:br>
                  <a:rPr lang="en-GB" sz="1100">
                    <a:solidFill>
                      <a:schemeClr val="lt1"/>
                    </a:solidFill>
                    <a:latin typeface="Roboto"/>
                    <a:ea typeface="Roboto"/>
                    <a:cs typeface="Roboto"/>
                    <a:sym typeface="Roboto"/>
                  </a:rPr>
                </a:br>
                <a:r>
                  <a:rPr lang="en-GB" sz="1100" b="1">
                    <a:solidFill>
                      <a:schemeClr val="lt1"/>
                    </a:solidFill>
                    <a:latin typeface="Roboto"/>
                    <a:ea typeface="Roboto"/>
                    <a:cs typeface="Roboto"/>
                    <a:sym typeface="Roboto"/>
                  </a:rPr>
                  <a:t>19:00 </a:t>
                </a:r>
                <a:endParaRPr sz="1100" b="1">
                  <a:solidFill>
                    <a:schemeClr val="lt1"/>
                  </a:solidFill>
                  <a:latin typeface="Roboto"/>
                  <a:ea typeface="Roboto"/>
                  <a:cs typeface="Roboto"/>
                  <a:sym typeface="Roboto"/>
                </a:endParaRPr>
              </a:p>
            </p:txBody>
          </p:sp>
        </p:grpSp>
      </p:grpSp>
      <p:grpSp>
        <p:nvGrpSpPr>
          <p:cNvPr id="251" name="Google Shape;251;g306c01dda16_0_0"/>
          <p:cNvGrpSpPr/>
          <p:nvPr/>
        </p:nvGrpSpPr>
        <p:grpSpPr>
          <a:xfrm>
            <a:off x="3350109" y="3612873"/>
            <a:ext cx="3335057" cy="2314147"/>
            <a:chOff x="2525595" y="2702596"/>
            <a:chExt cx="2501355" cy="1735654"/>
          </a:xfrm>
        </p:grpSpPr>
        <p:sp>
          <p:nvSpPr>
            <p:cNvPr id="252" name="Google Shape;252;g306c01dda16_0_0"/>
            <p:cNvSpPr/>
            <p:nvPr/>
          </p:nvSpPr>
          <p:spPr>
            <a:xfrm>
              <a:off x="2890952" y="3079475"/>
              <a:ext cx="1958400" cy="133500"/>
            </a:xfrm>
            <a:prstGeom prst="rect">
              <a:avLst/>
            </a:prstGeom>
            <a:solidFill>
              <a:srgbClr val="801F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53" name="Google Shape;253;g306c01dda16_0_0"/>
            <p:cNvGrpSpPr/>
            <p:nvPr/>
          </p:nvGrpSpPr>
          <p:grpSpPr>
            <a:xfrm>
              <a:off x="2525595" y="2702596"/>
              <a:ext cx="2501355" cy="1735654"/>
              <a:chOff x="2525595" y="2702596"/>
              <a:chExt cx="2501355" cy="1735654"/>
            </a:xfrm>
          </p:grpSpPr>
          <p:sp>
            <p:nvSpPr>
              <p:cNvPr id="254" name="Google Shape;254;g306c01dda16_0_0"/>
              <p:cNvSpPr txBox="1"/>
              <p:nvPr/>
            </p:nvSpPr>
            <p:spPr>
              <a:xfrm>
                <a:off x="2525595" y="2702596"/>
                <a:ext cx="7458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endParaRPr sz="1600" b="1">
                  <a:solidFill>
                    <a:schemeClr val="lt1"/>
                  </a:solidFill>
                  <a:latin typeface="Roboto"/>
                  <a:ea typeface="Roboto"/>
                  <a:cs typeface="Roboto"/>
                  <a:sym typeface="Roboto"/>
                </a:endParaRPr>
              </a:p>
            </p:txBody>
          </p:sp>
          <p:grpSp>
            <p:nvGrpSpPr>
              <p:cNvPr id="255" name="Google Shape;255;g306c01dda16_0_0"/>
              <p:cNvGrpSpPr/>
              <p:nvPr/>
            </p:nvGrpSpPr>
            <p:grpSpPr>
              <a:xfrm rot="10800000">
                <a:off x="2849073" y="3079467"/>
                <a:ext cx="92400" cy="411825"/>
                <a:chOff x="2070100" y="2563700"/>
                <a:chExt cx="92400" cy="411825"/>
              </a:xfrm>
            </p:grpSpPr>
            <p:cxnSp>
              <p:nvCxnSpPr>
                <p:cNvPr id="256" name="Google Shape;256;g306c01dda16_0_0"/>
                <p:cNvCxnSpPr/>
                <p:nvPr/>
              </p:nvCxnSpPr>
              <p:spPr>
                <a:xfrm>
                  <a:off x="2116300" y="2616125"/>
                  <a:ext cx="0" cy="359400"/>
                </a:xfrm>
                <a:prstGeom prst="straightConnector1">
                  <a:avLst/>
                </a:prstGeom>
                <a:noFill/>
                <a:ln w="9525" cap="flat" cmpd="sng">
                  <a:solidFill>
                    <a:schemeClr val="lt1"/>
                  </a:solidFill>
                  <a:prstDash val="solid"/>
                  <a:round/>
                  <a:headEnd type="none" w="sm" len="sm"/>
                  <a:tailEnd type="none" w="sm" len="sm"/>
                </a:ln>
              </p:spPr>
            </p:cxnSp>
            <p:sp>
              <p:nvSpPr>
                <p:cNvPr id="257" name="Google Shape;257;g306c01dda16_0_0"/>
                <p:cNvSpPr/>
                <p:nvPr/>
              </p:nvSpPr>
              <p:spPr>
                <a:xfrm>
                  <a:off x="2070100" y="2563700"/>
                  <a:ext cx="92400" cy="92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8" name="Google Shape;258;g306c01dda16_0_0"/>
              <p:cNvSpPr txBox="1"/>
              <p:nvPr/>
            </p:nvSpPr>
            <p:spPr>
              <a:xfrm>
                <a:off x="2773350" y="349445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100" b="1">
                    <a:solidFill>
                      <a:schemeClr val="lt1"/>
                    </a:solidFill>
                    <a:latin typeface="Roboto"/>
                    <a:ea typeface="Roboto"/>
                    <a:cs typeface="Roboto"/>
                    <a:sym typeface="Roboto"/>
                  </a:rPr>
                  <a:t>Firebug - Stop 2 </a:t>
                </a:r>
                <a:endParaRPr sz="1100" b="1">
                  <a:solidFill>
                    <a:schemeClr val="lt1"/>
                  </a:solidFill>
                  <a:latin typeface="Roboto"/>
                  <a:ea typeface="Roboto"/>
                  <a:cs typeface="Roboto"/>
                  <a:sym typeface="Roboto"/>
                </a:endParaRPr>
              </a:p>
              <a:p>
                <a:pPr marL="0" lvl="0" indent="0" algn="l" rtl="0">
                  <a:spcBef>
                    <a:spcPts val="0"/>
                  </a:spcBef>
                  <a:spcAft>
                    <a:spcPts val="0"/>
                  </a:spcAft>
                  <a:buNone/>
                </a:pPr>
                <a:endParaRPr sz="1100" b="1">
                  <a:solidFill>
                    <a:schemeClr val="lt1"/>
                  </a:solidFill>
                  <a:latin typeface="Roboto"/>
                  <a:ea typeface="Roboto"/>
                  <a:cs typeface="Roboto"/>
                  <a:sym typeface="Roboto"/>
                </a:endParaRPr>
              </a:p>
              <a:p>
                <a:pPr marL="0" lvl="0" indent="0" algn="l" rtl="0">
                  <a:spcBef>
                    <a:spcPts val="0"/>
                  </a:spcBef>
                  <a:spcAft>
                    <a:spcPts val="2100"/>
                  </a:spcAft>
                  <a:buNone/>
                </a:pPr>
                <a:r>
                  <a:rPr lang="en-GB" sz="1100">
                    <a:solidFill>
                      <a:schemeClr val="lt1"/>
                    </a:solidFill>
                    <a:latin typeface="Roboto"/>
                    <a:ea typeface="Roboto"/>
                    <a:cs typeface="Roboto"/>
                    <a:sym typeface="Roboto"/>
                  </a:rPr>
                  <a:t>We will head to firebut at approx: </a:t>
                </a:r>
                <a:br>
                  <a:rPr lang="en-GB" sz="1100">
                    <a:solidFill>
                      <a:schemeClr val="lt1"/>
                    </a:solidFill>
                    <a:latin typeface="Roboto"/>
                    <a:ea typeface="Roboto"/>
                    <a:cs typeface="Roboto"/>
                    <a:sym typeface="Roboto"/>
                  </a:rPr>
                </a:br>
                <a:br>
                  <a:rPr lang="en-GB" sz="1100">
                    <a:solidFill>
                      <a:schemeClr val="lt1"/>
                    </a:solidFill>
                    <a:latin typeface="Roboto"/>
                    <a:ea typeface="Roboto"/>
                    <a:cs typeface="Roboto"/>
                    <a:sym typeface="Roboto"/>
                  </a:rPr>
                </a:br>
                <a:r>
                  <a:rPr lang="en-GB" sz="1100" b="1">
                    <a:solidFill>
                      <a:schemeClr val="lt1"/>
                    </a:solidFill>
                    <a:latin typeface="Roboto"/>
                    <a:ea typeface="Roboto"/>
                    <a:cs typeface="Roboto"/>
                    <a:sym typeface="Roboto"/>
                  </a:rPr>
                  <a:t>20:00</a:t>
                </a:r>
                <a:endParaRPr sz="1100" b="1">
                  <a:solidFill>
                    <a:schemeClr val="lt1"/>
                  </a:solidFill>
                  <a:latin typeface="Roboto"/>
                  <a:ea typeface="Roboto"/>
                  <a:cs typeface="Roboto"/>
                  <a:sym typeface="Roboto"/>
                </a:endParaRPr>
              </a:p>
            </p:txBody>
          </p:sp>
        </p:grpSp>
      </p:grpSp>
      <p:pic>
        <p:nvPicPr>
          <p:cNvPr id="259" name="Google Shape;259;g306c01dda16_0_0"/>
          <p:cNvPicPr preferRelativeResize="0"/>
          <p:nvPr/>
        </p:nvPicPr>
        <p:blipFill>
          <a:blip r:embed="rId6">
            <a:alphaModFix/>
          </a:blip>
          <a:stretch>
            <a:fillRect/>
          </a:stretch>
        </p:blipFill>
        <p:spPr>
          <a:xfrm>
            <a:off x="6545500" y="5054325"/>
            <a:ext cx="2327400" cy="93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g307eef334db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66" name="Google Shape;266;g307eef334db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Gradcracker</a:t>
            </a:r>
            <a:endParaRPr sz="4800" b="0" i="0" u="none" strike="noStrike" cap="none">
              <a:solidFill>
                <a:srgbClr val="FFFFFF"/>
              </a:solidFill>
              <a:latin typeface="Comic Sans MS"/>
              <a:ea typeface="Comic Sans MS"/>
              <a:cs typeface="Comic Sans MS"/>
              <a:sym typeface="Comic Sans MS"/>
            </a:endParaRPr>
          </a:p>
        </p:txBody>
      </p:sp>
      <p:pic>
        <p:nvPicPr>
          <p:cNvPr id="267" name="Google Shape;267;g307eef334db_0_0">
            <a:hlinkClick r:id="rId4"/>
          </p:cNvPr>
          <p:cNvPicPr preferRelativeResize="0"/>
          <p:nvPr/>
        </p:nvPicPr>
        <p:blipFill>
          <a:blip r:embed="rId5">
            <a:alphaModFix/>
          </a:blip>
          <a:stretch>
            <a:fillRect/>
          </a:stretch>
        </p:blipFill>
        <p:spPr>
          <a:xfrm>
            <a:off x="3446675" y="1254550"/>
            <a:ext cx="5298650" cy="5298650"/>
          </a:xfrm>
          <a:prstGeom prst="rect">
            <a:avLst/>
          </a:prstGeom>
          <a:noFill/>
          <a:ln>
            <a:noFill/>
          </a:ln>
        </p:spPr>
      </p:pic>
      <p:pic>
        <p:nvPicPr>
          <p:cNvPr id="268" name="Google Shape;268;g307eef334db_0_0"/>
          <p:cNvPicPr preferRelativeResize="0"/>
          <p:nvPr/>
        </p:nvPicPr>
        <p:blipFill>
          <a:blip r:embed="rId6">
            <a:alphaModFix/>
          </a:blip>
          <a:stretch>
            <a:fillRect/>
          </a:stretch>
        </p:blipFill>
        <p:spPr>
          <a:xfrm>
            <a:off x="669175" y="1254550"/>
            <a:ext cx="2155025" cy="2155025"/>
          </a:xfrm>
          <a:prstGeom prst="rect">
            <a:avLst/>
          </a:prstGeom>
          <a:noFill/>
          <a:ln>
            <a:noFill/>
          </a:ln>
        </p:spPr>
      </p:pic>
      <p:pic>
        <p:nvPicPr>
          <p:cNvPr id="269" name="Google Shape;269;g307eef334db_0_0"/>
          <p:cNvPicPr preferRelativeResize="0"/>
          <p:nvPr/>
        </p:nvPicPr>
        <p:blipFill rotWithShape="1">
          <a:blip r:embed="rId7">
            <a:alphaModFix/>
          </a:blip>
          <a:srcRect l="20257" t="17123" r="19179" b="16040"/>
          <a:stretch/>
        </p:blipFill>
        <p:spPr>
          <a:xfrm>
            <a:off x="8935925" y="2351487"/>
            <a:ext cx="3063624" cy="2155024"/>
          </a:xfrm>
          <a:prstGeom prst="rect">
            <a:avLst/>
          </a:prstGeom>
          <a:noFill/>
          <a:ln>
            <a:noFill/>
          </a:ln>
        </p:spPr>
      </p:pic>
      <p:pic>
        <p:nvPicPr>
          <p:cNvPr id="270" name="Google Shape;270;g307eef334db_0_0"/>
          <p:cNvPicPr preferRelativeResize="0"/>
          <p:nvPr/>
        </p:nvPicPr>
        <p:blipFill>
          <a:blip r:embed="rId8">
            <a:alphaModFix/>
          </a:blip>
          <a:stretch>
            <a:fillRect/>
          </a:stretch>
        </p:blipFill>
        <p:spPr>
          <a:xfrm>
            <a:off x="669175" y="3878400"/>
            <a:ext cx="2155026" cy="2155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grpSp>
        <p:nvGrpSpPr>
          <p:cNvPr id="277" name="Google Shape;277;p4"/>
          <p:cNvGrpSpPr/>
          <p:nvPr/>
        </p:nvGrpSpPr>
        <p:grpSpPr>
          <a:xfrm>
            <a:off x="3047988" y="3060690"/>
            <a:ext cx="3047924" cy="3797172"/>
            <a:chOff x="0" y="2295575"/>
            <a:chExt cx="2286000" cy="2847950"/>
          </a:xfrm>
        </p:grpSpPr>
        <p:grpSp>
          <p:nvGrpSpPr>
            <p:cNvPr id="278" name="Google Shape;278;p4"/>
            <p:cNvGrpSpPr/>
            <p:nvPr/>
          </p:nvGrpSpPr>
          <p:grpSpPr>
            <a:xfrm>
              <a:off x="0" y="2295575"/>
              <a:ext cx="2286000" cy="2847950"/>
              <a:chOff x="0" y="2295575"/>
              <a:chExt cx="2286000" cy="2847950"/>
            </a:xfrm>
          </p:grpSpPr>
          <p:sp>
            <p:nvSpPr>
              <p:cNvPr id="279" name="Google Shape;279;p4"/>
              <p:cNvSpPr/>
              <p:nvPr/>
            </p:nvSpPr>
            <p:spPr>
              <a:xfrm>
                <a:off x="0" y="2823925"/>
                <a:ext cx="2286000" cy="2319600"/>
              </a:xfrm>
              <a:prstGeom prst="rect">
                <a:avLst/>
              </a:prstGeom>
              <a:solidFill>
                <a:srgbClr val="1B786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4"/>
              <p:cNvSpPr/>
              <p:nvPr/>
            </p:nvSpPr>
            <p:spPr>
              <a:xfrm>
                <a:off x="0" y="2295575"/>
                <a:ext cx="2286000" cy="53700"/>
              </a:xfrm>
              <a:prstGeom prst="rect">
                <a:avLst/>
              </a:prstGeom>
              <a:solidFill>
                <a:srgbClr val="1B786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1" name="Google Shape;281;p4"/>
            <p:cNvSpPr txBox="1"/>
            <p:nvPr/>
          </p:nvSpPr>
          <p:spPr>
            <a:xfrm>
              <a:off x="216300" y="3050050"/>
              <a:ext cx="1853400" cy="797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b="1">
                  <a:solidFill>
                    <a:srgbClr val="FFFFFF"/>
                  </a:solidFill>
                  <a:latin typeface="Roboto"/>
                  <a:ea typeface="Roboto"/>
                  <a:cs typeface="Roboto"/>
                  <a:sym typeface="Roboto"/>
                </a:rPr>
                <a:t>Vestibulum congue tempus</a:t>
              </a:r>
              <a:endParaRPr sz="1600" b="1">
                <a:solidFill>
                  <a:srgbClr val="FFFFFF"/>
                </a:solidFill>
                <a:latin typeface="Roboto"/>
                <a:ea typeface="Roboto"/>
                <a:cs typeface="Roboto"/>
                <a:sym typeface="Roboto"/>
              </a:endParaRPr>
            </a:p>
          </p:txBody>
        </p:sp>
        <p:sp>
          <p:nvSpPr>
            <p:cNvPr id="282" name="Google Shape;282;p4"/>
            <p:cNvSpPr txBox="1"/>
            <p:nvPr/>
          </p:nvSpPr>
          <p:spPr>
            <a:xfrm>
              <a:off x="216300" y="3896950"/>
              <a:ext cx="1853400" cy="99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GB" sz="1200">
                  <a:solidFill>
                    <a:srgbClr val="FFFFFF"/>
                  </a:solidFill>
                  <a:latin typeface="Roboto"/>
                  <a:ea typeface="Roboto"/>
                  <a:cs typeface="Roboto"/>
                  <a:sym typeface="Roboto"/>
                </a:rPr>
                <a:t>Lorem ipsum dolor sit amet, consectetur adipiscing elit, sed do eiusmod tempor. </a:t>
              </a:r>
              <a:endParaRPr sz="1200">
                <a:solidFill>
                  <a:srgbClr val="FFFFFF"/>
                </a:solidFill>
                <a:latin typeface="Roboto"/>
                <a:ea typeface="Roboto"/>
                <a:cs typeface="Roboto"/>
                <a:sym typeface="Roboto"/>
              </a:endParaRPr>
            </a:p>
          </p:txBody>
        </p:sp>
        <p:cxnSp>
          <p:nvCxnSpPr>
            <p:cNvPr id="283" name="Google Shape;283;p4"/>
            <p:cNvCxnSpPr/>
            <p:nvPr/>
          </p:nvCxnSpPr>
          <p:spPr>
            <a:xfrm>
              <a:off x="2286000" y="2295575"/>
              <a:ext cx="0" cy="2837400"/>
            </a:xfrm>
            <a:prstGeom prst="straightConnector1">
              <a:avLst/>
            </a:prstGeom>
            <a:noFill/>
            <a:ln w="9525" cap="flat" cmpd="sng">
              <a:solidFill>
                <a:srgbClr val="83E3DA"/>
              </a:solidFill>
              <a:prstDash val="dot"/>
              <a:round/>
              <a:headEnd type="none" w="sm" len="sm"/>
              <a:tailEnd type="none" w="sm" len="sm"/>
            </a:ln>
          </p:spPr>
        </p:cxnSp>
        <p:sp>
          <p:nvSpPr>
            <p:cNvPr id="284" name="Google Shape;284;p4"/>
            <p:cNvSpPr txBox="1"/>
            <p:nvPr/>
          </p:nvSpPr>
          <p:spPr>
            <a:xfrm>
              <a:off x="216291" y="2441107"/>
              <a:ext cx="871200" cy="260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300">
                <a:solidFill>
                  <a:srgbClr val="1B786F"/>
                </a:solidFill>
                <a:latin typeface="Roboto"/>
                <a:ea typeface="Roboto"/>
                <a:cs typeface="Roboto"/>
                <a:sym typeface="Roboto"/>
              </a:endParaRPr>
            </a:p>
          </p:txBody>
        </p:sp>
      </p:grpSp>
      <p:pic>
        <p:nvPicPr>
          <p:cNvPr id="285" name="Google Shape;285;p4"/>
          <p:cNvPicPr preferRelativeResize="0"/>
          <p:nvPr/>
        </p:nvPicPr>
        <p:blipFill rotWithShape="1">
          <a:blip r:embed="rId3">
            <a:alphaModFix/>
          </a:blip>
          <a:srcRect/>
          <a:stretch/>
        </p:blipFill>
        <p:spPr>
          <a:xfrm>
            <a:off x="3287351" y="3926025"/>
            <a:ext cx="2569200" cy="2569200"/>
          </a:xfrm>
          <a:prstGeom prst="rect">
            <a:avLst/>
          </a:prstGeom>
          <a:noFill/>
          <a:ln>
            <a:noFill/>
          </a:ln>
        </p:spPr>
      </p:pic>
      <p:pic>
        <p:nvPicPr>
          <p:cNvPr id="286" name="Google Shape;286;p4"/>
          <p:cNvPicPr preferRelativeResize="0"/>
          <p:nvPr/>
        </p:nvPicPr>
        <p:blipFill rotWithShape="1">
          <a:blip r:embed="rId4">
            <a:alphaModFix/>
          </a:blip>
          <a:srcRect/>
          <a:stretch/>
        </p:blipFill>
        <p:spPr>
          <a:xfrm>
            <a:off x="10838330" y="5233940"/>
            <a:ext cx="1171968" cy="1365943"/>
          </a:xfrm>
          <a:prstGeom prst="rect">
            <a:avLst/>
          </a:prstGeom>
          <a:noFill/>
          <a:ln>
            <a:noFill/>
          </a:ln>
        </p:spPr>
      </p:pic>
      <p:sp>
        <p:nvSpPr>
          <p:cNvPr id="287" name="Google Shape;287;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grpSp>
        <p:nvGrpSpPr>
          <p:cNvPr id="288" name="Google Shape;288;p4"/>
          <p:cNvGrpSpPr/>
          <p:nvPr/>
        </p:nvGrpSpPr>
        <p:grpSpPr>
          <a:xfrm>
            <a:off x="9144000" y="3060690"/>
            <a:ext cx="3047924" cy="3797172"/>
            <a:chOff x="0" y="2295575"/>
            <a:chExt cx="2286000" cy="2847950"/>
          </a:xfrm>
        </p:grpSpPr>
        <p:grpSp>
          <p:nvGrpSpPr>
            <p:cNvPr id="289" name="Google Shape;289;p4"/>
            <p:cNvGrpSpPr/>
            <p:nvPr/>
          </p:nvGrpSpPr>
          <p:grpSpPr>
            <a:xfrm>
              <a:off x="0" y="2295575"/>
              <a:ext cx="2286000" cy="2847950"/>
              <a:chOff x="0" y="2295575"/>
              <a:chExt cx="2286000" cy="2847950"/>
            </a:xfrm>
          </p:grpSpPr>
          <p:sp>
            <p:nvSpPr>
              <p:cNvPr id="290" name="Google Shape;290;p4"/>
              <p:cNvSpPr/>
              <p:nvPr/>
            </p:nvSpPr>
            <p:spPr>
              <a:xfrm>
                <a:off x="0" y="2823925"/>
                <a:ext cx="2286000" cy="23196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1" name="Google Shape;291;p4"/>
              <p:cNvSpPr/>
              <p:nvPr/>
            </p:nvSpPr>
            <p:spPr>
              <a:xfrm>
                <a:off x="0" y="2295575"/>
                <a:ext cx="2286000" cy="537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92" name="Google Shape;292;p4"/>
            <p:cNvSpPr txBox="1"/>
            <p:nvPr/>
          </p:nvSpPr>
          <p:spPr>
            <a:xfrm>
              <a:off x="216291" y="2441107"/>
              <a:ext cx="871200" cy="260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300">
                <a:solidFill>
                  <a:srgbClr val="5E5E5E"/>
                </a:solidFill>
                <a:latin typeface="Roboto"/>
                <a:ea typeface="Roboto"/>
                <a:cs typeface="Roboto"/>
                <a:sym typeface="Roboto"/>
              </a:endParaRPr>
            </a:p>
          </p:txBody>
        </p:sp>
        <p:sp>
          <p:nvSpPr>
            <p:cNvPr id="293" name="Google Shape;293;p4"/>
            <p:cNvSpPr txBox="1"/>
            <p:nvPr/>
          </p:nvSpPr>
          <p:spPr>
            <a:xfrm>
              <a:off x="216300" y="3050050"/>
              <a:ext cx="1853400" cy="797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b="1">
                  <a:solidFill>
                    <a:srgbClr val="5E5E5E"/>
                  </a:solidFill>
                  <a:latin typeface="Roboto"/>
                  <a:ea typeface="Roboto"/>
                  <a:cs typeface="Roboto"/>
                  <a:sym typeface="Roboto"/>
                </a:rPr>
                <a:t>Or do, just not in our sessions :) </a:t>
              </a:r>
              <a:endParaRPr sz="1600" b="1">
                <a:solidFill>
                  <a:srgbClr val="5E5E5E"/>
                </a:solidFill>
                <a:latin typeface="Roboto"/>
                <a:ea typeface="Roboto"/>
                <a:cs typeface="Roboto"/>
                <a:sym typeface="Roboto"/>
              </a:endParaRPr>
            </a:p>
          </p:txBody>
        </p:sp>
        <p:sp>
          <p:nvSpPr>
            <p:cNvPr id="294" name="Google Shape;294;p4"/>
            <p:cNvSpPr txBox="1"/>
            <p:nvPr/>
          </p:nvSpPr>
          <p:spPr>
            <a:xfrm>
              <a:off x="216300" y="3896950"/>
              <a:ext cx="1853400" cy="99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GB" sz="1200">
                  <a:solidFill>
                    <a:srgbClr val="5E5E5E"/>
                  </a:solidFill>
                  <a:latin typeface="Roboto"/>
                  <a:ea typeface="Roboto"/>
                  <a:cs typeface="Roboto"/>
                  <a:sym typeface="Roboto"/>
                </a:rPr>
                <a:t>This is a joke… </a:t>
              </a:r>
              <a:endParaRPr sz="1200">
                <a:solidFill>
                  <a:srgbClr val="5E5E5E"/>
                </a:solidFill>
                <a:latin typeface="Roboto"/>
                <a:ea typeface="Roboto"/>
                <a:cs typeface="Roboto"/>
                <a:sym typeface="Roboto"/>
              </a:endParaRPr>
            </a:p>
          </p:txBody>
        </p:sp>
      </p:grpSp>
      <p:grpSp>
        <p:nvGrpSpPr>
          <p:cNvPr id="295" name="Google Shape;295;p4"/>
          <p:cNvGrpSpPr/>
          <p:nvPr/>
        </p:nvGrpSpPr>
        <p:grpSpPr>
          <a:xfrm>
            <a:off x="0" y="3060690"/>
            <a:ext cx="3047924" cy="3797172"/>
            <a:chOff x="0" y="2295575"/>
            <a:chExt cx="2286000" cy="2847950"/>
          </a:xfrm>
        </p:grpSpPr>
        <p:grpSp>
          <p:nvGrpSpPr>
            <p:cNvPr id="296" name="Google Shape;296;p4"/>
            <p:cNvGrpSpPr/>
            <p:nvPr/>
          </p:nvGrpSpPr>
          <p:grpSpPr>
            <a:xfrm>
              <a:off x="0" y="2295575"/>
              <a:ext cx="2286000" cy="2847950"/>
              <a:chOff x="0" y="2295575"/>
              <a:chExt cx="2286000" cy="2847950"/>
            </a:xfrm>
          </p:grpSpPr>
          <p:sp>
            <p:nvSpPr>
              <p:cNvPr id="297" name="Google Shape;297;p4"/>
              <p:cNvSpPr/>
              <p:nvPr/>
            </p:nvSpPr>
            <p:spPr>
              <a:xfrm>
                <a:off x="0" y="2823925"/>
                <a:ext cx="2286000" cy="2319600"/>
              </a:xfrm>
              <a:prstGeom prst="rect">
                <a:avLst/>
              </a:prstGeom>
              <a:solidFill>
                <a:srgbClr val="1B786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8" name="Google Shape;298;p4"/>
              <p:cNvSpPr/>
              <p:nvPr/>
            </p:nvSpPr>
            <p:spPr>
              <a:xfrm>
                <a:off x="0" y="2295575"/>
                <a:ext cx="2286000" cy="53700"/>
              </a:xfrm>
              <a:prstGeom prst="rect">
                <a:avLst/>
              </a:prstGeom>
              <a:solidFill>
                <a:srgbClr val="1B786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99" name="Google Shape;299;p4"/>
            <p:cNvSpPr txBox="1"/>
            <p:nvPr/>
          </p:nvSpPr>
          <p:spPr>
            <a:xfrm>
              <a:off x="216291" y="2441107"/>
              <a:ext cx="871200" cy="260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300">
                <a:solidFill>
                  <a:srgbClr val="1B786F"/>
                </a:solidFill>
                <a:latin typeface="Roboto"/>
                <a:ea typeface="Roboto"/>
                <a:cs typeface="Roboto"/>
                <a:sym typeface="Roboto"/>
              </a:endParaRPr>
            </a:p>
          </p:txBody>
        </p:sp>
        <p:sp>
          <p:nvSpPr>
            <p:cNvPr id="300" name="Google Shape;300;p4"/>
            <p:cNvSpPr txBox="1"/>
            <p:nvPr/>
          </p:nvSpPr>
          <p:spPr>
            <a:xfrm>
              <a:off x="216300" y="3050050"/>
              <a:ext cx="1853400" cy="797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b="1">
                  <a:solidFill>
                    <a:srgbClr val="FFFFFF"/>
                  </a:solidFill>
                  <a:latin typeface="Roboto"/>
                  <a:ea typeface="Roboto"/>
                  <a:cs typeface="Roboto"/>
                  <a:sym typeface="Roboto"/>
                </a:rPr>
                <a:t>Vestibulum congue tempus</a:t>
              </a:r>
              <a:endParaRPr sz="1600" b="1">
                <a:solidFill>
                  <a:srgbClr val="FFFFFF"/>
                </a:solidFill>
                <a:latin typeface="Roboto"/>
                <a:ea typeface="Roboto"/>
                <a:cs typeface="Roboto"/>
                <a:sym typeface="Roboto"/>
              </a:endParaRPr>
            </a:p>
          </p:txBody>
        </p:sp>
        <p:sp>
          <p:nvSpPr>
            <p:cNvPr id="301" name="Google Shape;301;p4"/>
            <p:cNvSpPr txBox="1"/>
            <p:nvPr/>
          </p:nvSpPr>
          <p:spPr>
            <a:xfrm>
              <a:off x="216300" y="3896950"/>
              <a:ext cx="1853400" cy="99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GB" sz="1200">
                  <a:solidFill>
                    <a:srgbClr val="FFFFFF"/>
                  </a:solidFill>
                  <a:latin typeface="Roboto"/>
                  <a:ea typeface="Roboto"/>
                  <a:cs typeface="Roboto"/>
                  <a:sym typeface="Roboto"/>
                </a:rPr>
                <a:t>Lorem ipsum dolor sit amet, consectetur adipiscing elit, sed do eiusmod tempor. </a:t>
              </a:r>
              <a:endParaRPr sz="1200">
                <a:solidFill>
                  <a:srgbClr val="FFFFFF"/>
                </a:solidFill>
                <a:latin typeface="Roboto"/>
                <a:ea typeface="Roboto"/>
                <a:cs typeface="Roboto"/>
                <a:sym typeface="Roboto"/>
              </a:endParaRPr>
            </a:p>
          </p:txBody>
        </p:sp>
        <p:cxnSp>
          <p:nvCxnSpPr>
            <p:cNvPr id="302" name="Google Shape;302;p4"/>
            <p:cNvCxnSpPr/>
            <p:nvPr/>
          </p:nvCxnSpPr>
          <p:spPr>
            <a:xfrm>
              <a:off x="2286000" y="2295575"/>
              <a:ext cx="0" cy="2837400"/>
            </a:xfrm>
            <a:prstGeom prst="straightConnector1">
              <a:avLst/>
            </a:prstGeom>
            <a:noFill/>
            <a:ln w="9525" cap="flat" cmpd="sng">
              <a:solidFill>
                <a:srgbClr val="83E3DA"/>
              </a:solidFill>
              <a:prstDash val="dot"/>
              <a:round/>
              <a:headEnd type="none" w="sm" len="sm"/>
              <a:tailEnd type="none" w="sm" len="sm"/>
            </a:ln>
          </p:spPr>
        </p:cxnSp>
      </p:grpSp>
      <p:pic>
        <p:nvPicPr>
          <p:cNvPr id="303" name="Google Shape;303;p4"/>
          <p:cNvPicPr preferRelativeResize="0"/>
          <p:nvPr/>
        </p:nvPicPr>
        <p:blipFill rotWithShape="1">
          <a:blip r:embed="rId5">
            <a:alphaModFix/>
          </a:blip>
          <a:srcRect l="12814" r="24058"/>
          <a:stretch/>
        </p:blipFill>
        <p:spPr>
          <a:xfrm>
            <a:off x="244725" y="3926025"/>
            <a:ext cx="2390400" cy="2840400"/>
          </a:xfrm>
          <a:prstGeom prst="flowChartAlternateProcess">
            <a:avLst/>
          </a:prstGeom>
          <a:noFill/>
          <a:ln>
            <a:noFill/>
          </a:ln>
        </p:spPr>
      </p:pic>
      <p:sp>
        <p:nvSpPr>
          <p:cNvPr id="304" name="Google Shape;304;p4"/>
          <p:cNvSpPr txBox="1"/>
          <p:nvPr/>
        </p:nvSpPr>
        <p:spPr>
          <a:xfrm>
            <a:off x="47900" y="3159600"/>
            <a:ext cx="3000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GB" sz="2300">
                <a:solidFill>
                  <a:schemeClr val="lt1"/>
                </a:solidFill>
                <a:latin typeface="Roboto"/>
                <a:ea typeface="Roboto"/>
                <a:cs typeface="Roboto"/>
                <a:sym typeface="Roboto"/>
              </a:rPr>
              <a:t>DONT</a:t>
            </a:r>
            <a:endParaRPr/>
          </a:p>
        </p:txBody>
      </p:sp>
      <p:sp>
        <p:nvSpPr>
          <p:cNvPr id="305" name="Google Shape;305;p4"/>
          <p:cNvSpPr txBox="1"/>
          <p:nvPr/>
        </p:nvSpPr>
        <p:spPr>
          <a:xfrm>
            <a:off x="3047900" y="3159600"/>
            <a:ext cx="3000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GB" sz="2300">
                <a:solidFill>
                  <a:schemeClr val="lt1"/>
                </a:solidFill>
                <a:latin typeface="Roboto"/>
                <a:ea typeface="Roboto"/>
                <a:cs typeface="Roboto"/>
                <a:sym typeface="Roboto"/>
              </a:rPr>
              <a:t>DO</a:t>
            </a:r>
            <a:endParaRPr/>
          </a:p>
        </p:txBody>
      </p:sp>
      <p:sp>
        <p:nvSpPr>
          <p:cNvPr id="306" name="Google Shape;306;p4"/>
          <p:cNvSpPr txBox="1"/>
          <p:nvPr/>
        </p:nvSpPr>
        <p:spPr>
          <a:xfrm>
            <a:off x="6119963" y="3159600"/>
            <a:ext cx="3000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GB" sz="2300">
                <a:solidFill>
                  <a:schemeClr val="lt1"/>
                </a:solidFill>
                <a:latin typeface="Roboto"/>
                <a:ea typeface="Roboto"/>
                <a:cs typeface="Roboto"/>
                <a:sym typeface="Roboto"/>
              </a:rPr>
              <a:t>ILLEGAL</a:t>
            </a:r>
            <a:endParaRPr/>
          </a:p>
        </p:txBody>
      </p:sp>
      <p:sp>
        <p:nvSpPr>
          <p:cNvPr id="307" name="Google Shape;307;p4"/>
          <p:cNvSpPr txBox="1"/>
          <p:nvPr/>
        </p:nvSpPr>
        <p:spPr>
          <a:xfrm>
            <a:off x="9144000" y="3159600"/>
            <a:ext cx="3000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GB" sz="2300">
                <a:solidFill>
                  <a:schemeClr val="lt1"/>
                </a:solidFill>
                <a:latin typeface="Roboto"/>
                <a:ea typeface="Roboto"/>
                <a:cs typeface="Roboto"/>
                <a:sym typeface="Roboto"/>
              </a:rPr>
              <a:t>SHIT</a:t>
            </a:r>
            <a:endParaRPr/>
          </a:p>
        </p:txBody>
      </p:sp>
      <p:grpSp>
        <p:nvGrpSpPr>
          <p:cNvPr id="308" name="Google Shape;308;p4"/>
          <p:cNvGrpSpPr/>
          <p:nvPr/>
        </p:nvGrpSpPr>
        <p:grpSpPr>
          <a:xfrm>
            <a:off x="6095988" y="3060690"/>
            <a:ext cx="3047924" cy="3797172"/>
            <a:chOff x="0" y="2295575"/>
            <a:chExt cx="2286000" cy="2847950"/>
          </a:xfrm>
        </p:grpSpPr>
        <p:grpSp>
          <p:nvGrpSpPr>
            <p:cNvPr id="309" name="Google Shape;309;p4"/>
            <p:cNvGrpSpPr/>
            <p:nvPr/>
          </p:nvGrpSpPr>
          <p:grpSpPr>
            <a:xfrm>
              <a:off x="0" y="2295575"/>
              <a:ext cx="2286000" cy="2847950"/>
              <a:chOff x="0" y="2295575"/>
              <a:chExt cx="2286000" cy="2847950"/>
            </a:xfrm>
          </p:grpSpPr>
          <p:sp>
            <p:nvSpPr>
              <p:cNvPr id="310" name="Google Shape;310;p4"/>
              <p:cNvSpPr/>
              <p:nvPr/>
            </p:nvSpPr>
            <p:spPr>
              <a:xfrm>
                <a:off x="0" y="2823925"/>
                <a:ext cx="2286000" cy="23196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1" name="Google Shape;311;p4"/>
              <p:cNvSpPr/>
              <p:nvPr/>
            </p:nvSpPr>
            <p:spPr>
              <a:xfrm>
                <a:off x="0" y="2295575"/>
                <a:ext cx="2286000" cy="537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12" name="Google Shape;312;p4"/>
            <p:cNvSpPr txBox="1"/>
            <p:nvPr/>
          </p:nvSpPr>
          <p:spPr>
            <a:xfrm>
              <a:off x="216291" y="2441107"/>
              <a:ext cx="871200" cy="260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300">
                <a:solidFill>
                  <a:srgbClr val="5E5E5E"/>
                </a:solidFill>
                <a:latin typeface="Roboto"/>
                <a:ea typeface="Roboto"/>
                <a:cs typeface="Roboto"/>
                <a:sym typeface="Roboto"/>
              </a:endParaRPr>
            </a:p>
          </p:txBody>
        </p:sp>
        <p:sp>
          <p:nvSpPr>
            <p:cNvPr id="313" name="Google Shape;313;p4"/>
            <p:cNvSpPr txBox="1"/>
            <p:nvPr/>
          </p:nvSpPr>
          <p:spPr>
            <a:xfrm>
              <a:off x="216300" y="3050050"/>
              <a:ext cx="1853400" cy="797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600" b="1">
                  <a:solidFill>
                    <a:srgbClr val="5E5E5E"/>
                  </a:solidFill>
                  <a:latin typeface="Roboto"/>
                  <a:ea typeface="Roboto"/>
                  <a:cs typeface="Roboto"/>
                  <a:sym typeface="Roboto"/>
                </a:rPr>
                <a:t>Vestibulum congue tempus</a:t>
              </a:r>
              <a:endParaRPr sz="1600" b="1">
                <a:solidFill>
                  <a:srgbClr val="5E5E5E"/>
                </a:solidFill>
                <a:latin typeface="Roboto"/>
                <a:ea typeface="Roboto"/>
                <a:cs typeface="Roboto"/>
                <a:sym typeface="Roboto"/>
              </a:endParaRPr>
            </a:p>
          </p:txBody>
        </p:sp>
        <p:sp>
          <p:nvSpPr>
            <p:cNvPr id="314" name="Google Shape;314;p4"/>
            <p:cNvSpPr txBox="1"/>
            <p:nvPr/>
          </p:nvSpPr>
          <p:spPr>
            <a:xfrm>
              <a:off x="216300" y="3896950"/>
              <a:ext cx="1853400" cy="99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GB" sz="1200">
                  <a:solidFill>
                    <a:srgbClr val="5E5E5E"/>
                  </a:solidFill>
                  <a:latin typeface="Roboto"/>
                  <a:ea typeface="Roboto"/>
                  <a:cs typeface="Roboto"/>
                  <a:sym typeface="Roboto"/>
                </a:rPr>
                <a:t>Lorem ipsum dolor sit amet, consectetur adipiscing elit, sed do eiusmod tempor. </a:t>
              </a:r>
              <a:endParaRPr sz="1200">
                <a:solidFill>
                  <a:srgbClr val="5E5E5E"/>
                </a:solidFill>
                <a:latin typeface="Roboto"/>
                <a:ea typeface="Roboto"/>
                <a:cs typeface="Roboto"/>
                <a:sym typeface="Roboto"/>
              </a:endParaRPr>
            </a:p>
          </p:txBody>
        </p:sp>
        <p:cxnSp>
          <p:nvCxnSpPr>
            <p:cNvPr id="315" name="Google Shape;315;p4"/>
            <p:cNvCxnSpPr/>
            <p:nvPr/>
          </p:nvCxnSpPr>
          <p:spPr>
            <a:xfrm>
              <a:off x="2286000" y="2295575"/>
              <a:ext cx="0" cy="2837400"/>
            </a:xfrm>
            <a:prstGeom prst="straightConnector1">
              <a:avLst/>
            </a:prstGeom>
            <a:noFill/>
            <a:ln w="9525" cap="flat" cmpd="sng">
              <a:solidFill>
                <a:srgbClr val="D9D9D9"/>
              </a:solidFill>
              <a:prstDash val="dot"/>
              <a:round/>
              <a:headEnd type="none" w="sm" len="sm"/>
              <a:tailEnd type="none" w="sm" len="sm"/>
            </a:ln>
          </p:spPr>
        </p:cxnSp>
      </p:grpSp>
      <p:pic>
        <p:nvPicPr>
          <p:cNvPr id="316" name="Google Shape;316;p4"/>
          <p:cNvPicPr preferRelativeResize="0"/>
          <p:nvPr/>
        </p:nvPicPr>
        <p:blipFill rotWithShape="1">
          <a:blip r:embed="rId6">
            <a:alphaModFix/>
          </a:blip>
          <a:srcRect l="14408" r="14398"/>
          <a:stretch/>
        </p:blipFill>
        <p:spPr>
          <a:xfrm>
            <a:off x="6129738" y="3926013"/>
            <a:ext cx="2980500" cy="2793000"/>
          </a:xfrm>
          <a:prstGeom prst="flowChartAlternateProcess">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g306c01dda16_0_1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23" name="Google Shape;323;g306c01dda16_0_18"/>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24" name="Google Shape;324;g306c01dda16_0_18"/>
          <p:cNvPicPr preferRelativeResize="0"/>
          <p:nvPr/>
        </p:nvPicPr>
        <p:blipFill rotWithShape="1">
          <a:blip r:embed="rId4">
            <a:alphaModFix/>
          </a:blip>
          <a:srcRect/>
          <a:stretch/>
        </p:blipFill>
        <p:spPr>
          <a:xfrm>
            <a:off x="3047638" y="1254550"/>
            <a:ext cx="6096720" cy="5298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306c01dda16_0_26"/>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31" name="Google Shape;331;g306c01dda16_0_26"/>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32" name="Google Shape;332;g306c01dda16_0_26"/>
          <p:cNvPicPr preferRelativeResize="0"/>
          <p:nvPr/>
        </p:nvPicPr>
        <p:blipFill rotWithShape="1">
          <a:blip r:embed="rId4">
            <a:alphaModFix/>
          </a:blip>
          <a:srcRect/>
          <a:stretch/>
        </p:blipFill>
        <p:spPr>
          <a:xfrm>
            <a:off x="3116416" y="1254550"/>
            <a:ext cx="5959150" cy="521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g306c01dda16_0_3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39" name="Google Shape;339;g306c01dda16_0_3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40" name="Google Shape;340;g306c01dda16_0_35"/>
          <p:cNvPicPr preferRelativeResize="0"/>
          <p:nvPr/>
        </p:nvPicPr>
        <p:blipFill rotWithShape="1">
          <a:blip r:embed="rId4">
            <a:alphaModFix/>
          </a:blip>
          <a:srcRect/>
          <a:stretch/>
        </p:blipFill>
        <p:spPr>
          <a:xfrm>
            <a:off x="3072946" y="1254550"/>
            <a:ext cx="6046099" cy="5259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306c01dda16_0_43"/>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47" name="Google Shape;347;g306c01dda16_0_43"/>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Freshers Treasure Hunt</a:t>
            </a:r>
            <a:endParaRPr sz="4800" b="0" i="0" u="none" strike="noStrike" cap="none">
              <a:solidFill>
                <a:srgbClr val="FFFFFF"/>
              </a:solidFill>
              <a:latin typeface="Comic Sans MS"/>
              <a:ea typeface="Comic Sans MS"/>
              <a:cs typeface="Comic Sans MS"/>
              <a:sym typeface="Comic Sans MS"/>
            </a:endParaRPr>
          </a:p>
        </p:txBody>
      </p:sp>
      <p:pic>
        <p:nvPicPr>
          <p:cNvPr id="348" name="Google Shape;348;g306c01dda16_0_43"/>
          <p:cNvPicPr preferRelativeResize="0"/>
          <p:nvPr/>
        </p:nvPicPr>
        <p:blipFill rotWithShape="1">
          <a:blip r:embed="rId4">
            <a:alphaModFix/>
          </a:blip>
          <a:srcRect/>
          <a:stretch/>
        </p:blipFill>
        <p:spPr>
          <a:xfrm>
            <a:off x="3085700" y="1254550"/>
            <a:ext cx="6020606" cy="5298649"/>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1935</Words>
  <Application>Microsoft Macintosh PowerPoint</Application>
  <PresentationFormat>Widescreen</PresentationFormat>
  <Paragraphs>194</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EB Garamond Medium</vt:lpstr>
      <vt:lpstr>Roboto</vt:lpstr>
      <vt:lpstr>EB Garamond</vt:lpstr>
      <vt:lpstr>Calibri</vt:lpstr>
      <vt:lpstr>EB Garamond SemiBold</vt:lpstr>
      <vt:lpstr>Roboto Medium</vt:lpstr>
      <vt:lpstr>Roboto Thin</vt:lpstr>
      <vt:lpstr>Comic Sans MS</vt:lpstr>
      <vt:lpstr>Arial</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Dilan Goodwin</cp:lastModifiedBy>
  <cp:revision>1</cp:revision>
  <dcterms:created xsi:type="dcterms:W3CDTF">2018-05-13T11:45:40Z</dcterms:created>
  <dcterms:modified xsi:type="dcterms:W3CDTF">2024-10-03T11:23:05Z</dcterms:modified>
</cp:coreProperties>
</file>